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7"/>
  </p:notesMasterIdLst>
  <p:sldIdLst>
    <p:sldId id="256" r:id="rId2"/>
    <p:sldId id="429" r:id="rId3"/>
    <p:sldId id="257" r:id="rId4"/>
    <p:sldId id="430" r:id="rId5"/>
    <p:sldId id="431" r:id="rId6"/>
    <p:sldId id="440" r:id="rId7"/>
    <p:sldId id="441" r:id="rId8"/>
    <p:sldId id="282" r:id="rId9"/>
    <p:sldId id="309" r:id="rId10"/>
    <p:sldId id="447" r:id="rId11"/>
    <p:sldId id="386" r:id="rId12"/>
    <p:sldId id="442" r:id="rId13"/>
    <p:sldId id="445" r:id="rId14"/>
    <p:sldId id="311" r:id="rId15"/>
    <p:sldId id="448"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ra Raymaker" initials="D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7"/>
    <a:srgbClr val="6D6E71"/>
    <a:srgbClr val="DBDBDD"/>
    <a:srgbClr val="F78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2" autoAdjust="0"/>
    <p:restoredTop sz="72161" autoAdjust="0"/>
  </p:normalViewPr>
  <p:slideViewPr>
    <p:cSldViewPr>
      <p:cViewPr varScale="1">
        <p:scale>
          <a:sx n="69" d="100"/>
          <a:sy n="69" d="100"/>
        </p:scale>
        <p:origin x="1608" y="32"/>
      </p:cViewPr>
      <p:guideLst>
        <p:guide orient="horz" pos="2160"/>
        <p:guide pos="2880"/>
      </p:guideLst>
    </p:cSldViewPr>
  </p:slideViewPr>
  <p:notesTextViewPr>
    <p:cViewPr>
      <p:scale>
        <a:sx n="200" d="100"/>
        <a:sy n="200" d="100"/>
      </p:scale>
      <p:origin x="0" y="0"/>
    </p:cViewPr>
  </p:notesTextViewPr>
  <p:sorterViewPr>
    <p:cViewPr>
      <p:scale>
        <a:sx n="100" d="100"/>
        <a:sy n="100" d="100"/>
      </p:scale>
      <p:origin x="0" y="-5648"/>
    </p:cViewPr>
  </p:sorterViewPr>
  <p:notesViewPr>
    <p:cSldViewPr>
      <p:cViewPr varScale="1">
        <p:scale>
          <a:sx n="84" d="100"/>
          <a:sy n="84" d="100"/>
        </p:scale>
        <p:origin x="-2880"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CD43834-5534-417A-B7A9-0C6D05A0375D}" type="datetimeFigureOut">
              <a:rPr lang="en-US" smtClean="0"/>
              <a:pPr/>
              <a:t>12/18/2016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419B422-095F-4DBF-B8F2-248FF8825B9D}" type="slidenum">
              <a:rPr lang="en-US" smtClean="0"/>
              <a:pPr/>
              <a:t>‹#›</a:t>
            </a:fld>
            <a:endParaRPr lang="en-US"/>
          </a:p>
        </p:txBody>
      </p:sp>
    </p:spTree>
    <p:extLst>
      <p:ext uri="{BB962C8B-B14F-4D97-AF65-F5344CB8AC3E}">
        <p14:creationId xmlns:p14="http://schemas.microsoft.com/office/powerpoint/2010/main" val="1081878980"/>
      </p:ext>
    </p:extLst>
  </p:cSld>
  <p:clrMap bg1="lt1" tx1="dk1" bg2="lt2" tx2="dk2" accent1="accent1" accent2="accent2" accent3="accent3" accent4="accent4" accent5="accent5" accent6="accent6" hlink="hlink" folHlink="folHlink"/>
  <p:notesStyle>
    <a:lvl1pPr marL="0" algn="l" defTabSz="914400" rtl="0" eaLnBrk="1" latinLnBrk="0" hangingPunct="1">
      <a:defRPr sz="2200" kern="1200">
        <a:solidFill>
          <a:schemeClr val="tx1"/>
        </a:solidFill>
        <a:latin typeface="+mn-lt"/>
        <a:ea typeface="+mn-ea"/>
        <a:cs typeface="+mn-cs"/>
      </a:defRPr>
    </a:lvl1pPr>
    <a:lvl2pPr marL="457200" algn="l" defTabSz="914400" rtl="0" eaLnBrk="1" latinLnBrk="0" hangingPunct="1">
      <a:defRPr sz="2200" kern="1200">
        <a:solidFill>
          <a:schemeClr val="tx1"/>
        </a:solidFill>
        <a:latin typeface="+mn-lt"/>
        <a:ea typeface="+mn-ea"/>
        <a:cs typeface="+mn-cs"/>
      </a:defRPr>
    </a:lvl2pPr>
    <a:lvl3pPr marL="914400" algn="l" defTabSz="914400" rtl="0" eaLnBrk="1" latinLnBrk="0" hangingPunct="1">
      <a:defRPr sz="2200" kern="1200">
        <a:solidFill>
          <a:schemeClr val="tx1"/>
        </a:solidFill>
        <a:latin typeface="+mn-lt"/>
        <a:ea typeface="+mn-ea"/>
        <a:cs typeface="+mn-cs"/>
      </a:defRPr>
    </a:lvl3pPr>
    <a:lvl4pPr marL="1371600" algn="l" defTabSz="914400" rtl="0" eaLnBrk="1" latinLnBrk="0" hangingPunct="1">
      <a:defRPr sz="2200" kern="1200">
        <a:solidFill>
          <a:schemeClr val="tx1"/>
        </a:solidFill>
        <a:latin typeface="+mn-lt"/>
        <a:ea typeface="+mn-ea"/>
        <a:cs typeface="+mn-cs"/>
      </a:defRPr>
    </a:lvl4pPr>
    <a:lvl5pPr marL="1828800" algn="l" defTabSz="914400" rtl="0" eaLnBrk="1" latinLnBrk="0" hangingPunct="1">
      <a:defRPr sz="2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Two things before we get started</a:t>
            </a:r>
          </a:p>
        </p:txBody>
      </p:sp>
      <p:sp>
        <p:nvSpPr>
          <p:cNvPr id="4" name="Slide Number Placeholder 3"/>
          <p:cNvSpPr>
            <a:spLocks noGrp="1"/>
          </p:cNvSpPr>
          <p:nvPr>
            <p:ph type="sldNum" sz="quarter" idx="10"/>
          </p:nvPr>
        </p:nvSpPr>
        <p:spPr/>
        <p:txBody>
          <a:bodyPr/>
          <a:lstStyle/>
          <a:p>
            <a:fld id="{6419B422-095F-4DBF-B8F2-248FF8825B9D}" type="slidenum">
              <a:rPr lang="en-US" smtClean="0"/>
              <a:pPr/>
              <a:t>1</a:t>
            </a:fld>
            <a:endParaRPr lang="en-US"/>
          </a:p>
        </p:txBody>
      </p:sp>
    </p:spTree>
    <p:extLst>
      <p:ext uri="{BB962C8B-B14F-4D97-AF65-F5344CB8AC3E}">
        <p14:creationId xmlns:p14="http://schemas.microsoft.com/office/powerpoint/2010/main" val="3184338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people support the direct inclusion</a:t>
            </a:r>
            <a:r>
              <a:rPr lang="en-US" baseline="0" dirty="0" smtClean="0"/>
              <a:t> of PWD in research, and most want to be in research</a:t>
            </a:r>
          </a:p>
          <a:p>
            <a:r>
              <a:rPr lang="en-US" baseline="0" dirty="0" smtClean="0"/>
              <a:t>SFY surveys</a:t>
            </a:r>
            <a:endParaRPr lang="en-US" dirty="0"/>
          </a:p>
        </p:txBody>
      </p:sp>
      <p:sp>
        <p:nvSpPr>
          <p:cNvPr id="4" name="Slide Number Placeholder 3"/>
          <p:cNvSpPr>
            <a:spLocks noGrp="1"/>
          </p:cNvSpPr>
          <p:nvPr>
            <p:ph type="sldNum" sz="quarter" idx="10"/>
          </p:nvPr>
        </p:nvSpPr>
        <p:spPr/>
        <p:txBody>
          <a:bodyPr/>
          <a:lstStyle/>
          <a:p>
            <a:fld id="{6419B422-095F-4DBF-B8F2-248FF8825B9D}" type="slidenum">
              <a:rPr lang="en-US" smtClean="0"/>
              <a:pPr/>
              <a:t>10</a:t>
            </a:fld>
            <a:endParaRPr lang="en-US"/>
          </a:p>
        </p:txBody>
      </p:sp>
    </p:spTree>
    <p:extLst>
      <p:ext uri="{BB962C8B-B14F-4D97-AF65-F5344CB8AC3E}">
        <p14:creationId xmlns:p14="http://schemas.microsoft.com/office/powerpoint/2010/main" val="1496189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Revolutionary way to do</a:t>
            </a:r>
            <a:r>
              <a:rPr lang="en-US" baseline="0" dirty="0" smtClean="0"/>
              <a:t> science!</a:t>
            </a:r>
            <a:endParaRPr lang="en-US" dirty="0"/>
          </a:p>
        </p:txBody>
      </p:sp>
      <p:sp>
        <p:nvSpPr>
          <p:cNvPr id="4" name="Slide Number Placeholder 3"/>
          <p:cNvSpPr>
            <a:spLocks noGrp="1"/>
          </p:cNvSpPr>
          <p:nvPr>
            <p:ph type="sldNum" sz="quarter" idx="10"/>
          </p:nvPr>
        </p:nvSpPr>
        <p:spPr/>
        <p:txBody>
          <a:bodyPr/>
          <a:lstStyle/>
          <a:p>
            <a:fld id="{6419B422-095F-4DBF-B8F2-248FF8825B9D}" type="slidenum">
              <a:rPr lang="en-US" smtClean="0"/>
              <a:pPr/>
              <a:t>11</a:t>
            </a:fld>
            <a:endParaRPr lang="en-US"/>
          </a:p>
        </p:txBody>
      </p:sp>
    </p:spTree>
    <p:extLst>
      <p:ext uri="{BB962C8B-B14F-4D97-AF65-F5344CB8AC3E}">
        <p14:creationId xmlns:p14="http://schemas.microsoft.com/office/powerpoint/2010/main" val="1644761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smtClean="0"/>
              <a:t>Addressing the needs of people with developmental disabilities in research means promoting research that has direct and indirect benefits to those people as stakeholders.  This includes providing new opportunities and personal enrichment.  It also includes enabling people to have more influence on policy, research, and society.</a:t>
            </a:r>
          </a:p>
          <a:p>
            <a:pPr defTabSz="931774">
              <a:defRPr/>
            </a:pPr>
            <a:endParaRPr lang="en-US" sz="120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dirty="0" smtClean="0"/>
              <a:t>Some ways to facilitate these things are to acknowledge people with developmental disabilities as a primary stakeholders and include them on grant review panels. on research-related advisory boards. in DD policy, where that policy has influence on science or vice-versa.  As primary stakeholders with an important and legitimate perspective.  And, of course, as members of a research team.  Which I’ll get back to in a moment.</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dirty="0" smtClean="0"/>
          </a:p>
          <a:p>
            <a:r>
              <a:rPr lang="en-US" sz="1200" dirty="0" smtClean="0"/>
              <a:t>So what do you get for all that added</a:t>
            </a:r>
            <a:r>
              <a:rPr lang="en-US" sz="1200" baseline="0" dirty="0" smtClean="0"/>
              <a:t> hassle?  Well, there are many ethical—and other—bonuses with participatory research.  Done right, you get people with developmental disabilities included equitably in all stages of the </a:t>
            </a:r>
            <a:r>
              <a:rPr lang="en-US" sz="1200" baseline="0" dirty="0" err="1" smtClean="0"/>
              <a:t>the</a:t>
            </a:r>
            <a:r>
              <a:rPr lang="en-US" sz="1200" baseline="0" dirty="0" smtClean="0"/>
              <a:t> research process.  This gets you research questions that they find relevant, and interventions they want.  It helps produce research that is respectful, and that includes civil rights framing.  It gets you—and your participants—accessible study materials, including understandable consents.   It gets people with developmental disabilities both potential benefits from the research and from participating in the research process.</a:t>
            </a:r>
          </a:p>
          <a:p>
            <a:endParaRPr lang="en-US" sz="1200" baseline="0" dirty="0" smtClean="0"/>
          </a:p>
          <a:p>
            <a:r>
              <a:rPr lang="en-US" sz="1200" baseline="0" dirty="0" smtClean="0"/>
              <a:t>And, lastly, it has the potential to get you better science, because you have increased access to the population of interest, better designed studies, more trustworthy conclusions, and have research participants who are motivated to participate in your study because they truly care about its outcome.</a:t>
            </a:r>
          </a:p>
          <a:p>
            <a:endParaRPr lang="en-US" sz="1200" baseline="0" dirty="0" smtClean="0"/>
          </a:p>
          <a:p>
            <a:r>
              <a:rPr lang="en-US" sz="1200" b="1" dirty="0" smtClean="0"/>
              <a:t>Inclusion</a:t>
            </a:r>
            <a:r>
              <a:rPr lang="en-US" sz="1200" baseline="0" dirty="0" smtClean="0"/>
              <a:t> – greater opportunity to share </a:t>
            </a:r>
            <a:r>
              <a:rPr lang="en-US" sz="1200" dirty="0" smtClean="0"/>
              <a:t>perspective, experiences, and lived expertise in influencing or controlling research that affects their lives. Some authors noted that this focus on inclusion is more ethical and provides a way to break down barriers between professional researchers and community members. </a:t>
            </a:r>
          </a:p>
          <a:p>
            <a:r>
              <a:rPr lang="en-US" sz="1200" b="1" dirty="0" smtClean="0"/>
              <a:t>Empowerment </a:t>
            </a:r>
            <a:r>
              <a:rPr lang="en-US" sz="1200" dirty="0" smtClean="0"/>
              <a:t>- provide greater opportunities for adults with developmental disabilities to gain knowledge and understanding. Authors note that as community members learn new skills and build confidence, and experience increased feelings of autonomy and independence, these outcomes may positively influence their lives more generally. </a:t>
            </a:r>
          </a:p>
          <a:p>
            <a:r>
              <a:rPr lang="en-US" sz="1200" b="1" dirty="0" smtClean="0"/>
              <a:t>Expertise - </a:t>
            </a:r>
            <a:r>
              <a:rPr lang="en-US" sz="1200" dirty="0" smtClean="0"/>
              <a:t>This expertise can shed light on the study of phenomenon with which they have personal experience related to measurement, interpretation of findings, and recommendations. </a:t>
            </a:r>
            <a:endParaRPr lang="en-US" sz="1200" b="1" dirty="0" smtClean="0"/>
          </a:p>
          <a:p>
            <a:endParaRPr lang="en-US" sz="1200" dirty="0" smtClean="0"/>
          </a:p>
          <a:p>
            <a:r>
              <a:rPr lang="en-US" sz="2800" b="1" dirty="0" smtClean="0"/>
              <a:t>Facilitators (90%)</a:t>
            </a:r>
          </a:p>
          <a:p>
            <a:pPr lvl="1"/>
            <a:r>
              <a:rPr lang="en-US" sz="2400" dirty="0" smtClean="0"/>
              <a:t>Formal </a:t>
            </a:r>
            <a:r>
              <a:rPr lang="en-US" sz="2400" b="1" dirty="0" smtClean="0"/>
              <a:t>structures</a:t>
            </a:r>
            <a:r>
              <a:rPr lang="en-US" sz="2400" dirty="0" smtClean="0"/>
              <a:t> (42%)</a:t>
            </a:r>
          </a:p>
          <a:p>
            <a:pPr lvl="1"/>
            <a:r>
              <a:rPr lang="en-US" sz="2400" dirty="0" smtClean="0"/>
              <a:t>Using a variety of strategies to promote </a:t>
            </a:r>
            <a:r>
              <a:rPr lang="en-US" sz="2400" b="1" dirty="0" smtClean="0"/>
              <a:t>accessibility</a:t>
            </a:r>
            <a:r>
              <a:rPr lang="en-US" sz="2400" dirty="0" smtClean="0"/>
              <a:t> (42%)</a:t>
            </a:r>
          </a:p>
          <a:p>
            <a:pPr lvl="1"/>
            <a:r>
              <a:rPr lang="en-US" sz="2400" dirty="0" smtClean="0"/>
              <a:t>Professional researchers’ </a:t>
            </a:r>
            <a:r>
              <a:rPr lang="en-US" sz="2400" b="1" dirty="0" smtClean="0"/>
              <a:t>self-awareness, openness, &amp; flexibility </a:t>
            </a:r>
            <a:r>
              <a:rPr lang="en-US" sz="2400" dirty="0" smtClean="0"/>
              <a:t>(21%)</a:t>
            </a:r>
          </a:p>
          <a:p>
            <a:pPr lvl="1"/>
            <a:r>
              <a:rPr lang="en-US" sz="2400" dirty="0" smtClean="0"/>
              <a:t>Community partners’ </a:t>
            </a:r>
            <a:r>
              <a:rPr lang="en-US" sz="2400" b="1" dirty="0" smtClean="0"/>
              <a:t>development and growth</a:t>
            </a:r>
            <a:r>
              <a:rPr lang="en-US" sz="2400" dirty="0" smtClean="0"/>
              <a:t> (21%)</a:t>
            </a:r>
          </a:p>
          <a:p>
            <a:pPr lvl="1"/>
            <a:r>
              <a:rPr lang="en-US" sz="2400" dirty="0" smtClean="0"/>
              <a:t>Community partners’ eagerness and feelings of </a:t>
            </a:r>
            <a:r>
              <a:rPr lang="en-US" sz="2400" b="1" dirty="0" smtClean="0"/>
              <a:t>ownership</a:t>
            </a:r>
            <a:r>
              <a:rPr lang="en-US" sz="2400" dirty="0" smtClean="0"/>
              <a:t> (21%)</a:t>
            </a:r>
          </a:p>
          <a:p>
            <a:pPr lvl="1"/>
            <a:r>
              <a:rPr lang="en-US" sz="2400" dirty="0" smtClean="0"/>
              <a:t>Identifying clear </a:t>
            </a:r>
            <a:r>
              <a:rPr lang="en-US" sz="2400" b="1" dirty="0" smtClean="0"/>
              <a:t>roles</a:t>
            </a:r>
            <a:r>
              <a:rPr lang="en-US" sz="2400" dirty="0" smtClean="0"/>
              <a:t> for all project members (11%)</a:t>
            </a:r>
          </a:p>
          <a:p>
            <a:pPr lvl="1"/>
            <a:r>
              <a:rPr lang="en-US" sz="2400" b="1" dirty="0" smtClean="0"/>
              <a:t>Paying</a:t>
            </a:r>
            <a:r>
              <a:rPr lang="en-US" sz="2400" dirty="0" smtClean="0"/>
              <a:t> community partners (5%)</a:t>
            </a:r>
          </a:p>
          <a:p>
            <a:r>
              <a:rPr lang="en-US" sz="2800" b="1" dirty="0" smtClean="0"/>
              <a:t>Challenges (81%)</a:t>
            </a:r>
          </a:p>
          <a:p>
            <a:pPr lvl="1"/>
            <a:r>
              <a:rPr lang="en-US" sz="2400" dirty="0" smtClean="0">
                <a:solidFill>
                  <a:schemeClr val="tx2"/>
                </a:solidFill>
              </a:rPr>
              <a:t>Difficulties making project </a:t>
            </a:r>
            <a:r>
              <a:rPr lang="en-US" sz="2400" b="1" dirty="0" smtClean="0">
                <a:solidFill>
                  <a:schemeClr val="tx2"/>
                </a:solidFill>
              </a:rPr>
              <a:t>accessible</a:t>
            </a:r>
            <a:r>
              <a:rPr lang="en-US" sz="2400" dirty="0" smtClean="0">
                <a:solidFill>
                  <a:schemeClr val="tx2"/>
                </a:solidFill>
              </a:rPr>
              <a:t> (63%)</a:t>
            </a:r>
          </a:p>
          <a:p>
            <a:pPr lvl="1"/>
            <a:r>
              <a:rPr lang="en-US" sz="2400" dirty="0" smtClean="0"/>
              <a:t>Failure to set up </a:t>
            </a:r>
            <a:r>
              <a:rPr lang="en-US" sz="2400" b="1" dirty="0" smtClean="0"/>
              <a:t>formalized decision making procedures </a:t>
            </a:r>
            <a:r>
              <a:rPr lang="en-US" sz="2400" dirty="0" smtClean="0"/>
              <a:t>(13%)</a:t>
            </a:r>
          </a:p>
          <a:p>
            <a:pPr lvl="1"/>
            <a:r>
              <a:rPr lang="en-US" sz="2400" b="1" dirty="0" smtClean="0"/>
              <a:t>Adherence</a:t>
            </a:r>
            <a:r>
              <a:rPr lang="en-US" sz="2400" dirty="0" smtClean="0"/>
              <a:t> to academic guidelines (13%)</a:t>
            </a:r>
          </a:p>
          <a:p>
            <a:pPr lvl="1"/>
            <a:r>
              <a:rPr lang="en-US" sz="2400" b="1" dirty="0" smtClean="0"/>
              <a:t>Funding</a:t>
            </a:r>
            <a:r>
              <a:rPr lang="en-US" sz="2400" dirty="0" smtClean="0"/>
              <a:t> community members (13%)</a:t>
            </a:r>
          </a:p>
          <a:p>
            <a:pPr lvl="1"/>
            <a:r>
              <a:rPr lang="en-US" sz="2400" dirty="0" smtClean="0"/>
              <a:t>Difficulty </a:t>
            </a:r>
            <a:r>
              <a:rPr lang="en-US" sz="2400" b="1" dirty="0" smtClean="0"/>
              <a:t>ending</a:t>
            </a:r>
            <a:r>
              <a:rPr lang="en-US" sz="2400" dirty="0" smtClean="0"/>
              <a:t> partnership (13%)</a:t>
            </a:r>
          </a:p>
          <a:p>
            <a:pPr lvl="1"/>
            <a:r>
              <a:rPr lang="en-US" sz="2400" b="1" dirty="0" smtClean="0"/>
              <a:t>Transportation</a:t>
            </a:r>
            <a:r>
              <a:rPr lang="en-US" sz="2400" dirty="0" smtClean="0"/>
              <a:t> (6%)</a:t>
            </a:r>
          </a:p>
          <a:p>
            <a:pPr lvl="1"/>
            <a:r>
              <a:rPr lang="en-US" sz="2400" b="1" dirty="0" smtClean="0"/>
              <a:t>Power</a:t>
            </a:r>
            <a:r>
              <a:rPr lang="en-US" sz="2400" dirty="0" smtClean="0"/>
              <a:t> imbalances (6%)</a:t>
            </a:r>
            <a:r>
              <a:rPr lang="en-US" sz="2400" b="1" dirty="0" smtClean="0"/>
              <a:t> </a:t>
            </a:r>
          </a:p>
          <a:p>
            <a:pPr lvl="1"/>
            <a:r>
              <a:rPr lang="en-US" sz="2400" b="1" dirty="0" smtClean="0"/>
              <a:t>Differences</a:t>
            </a:r>
            <a:r>
              <a:rPr lang="en-US" sz="2400" dirty="0" smtClean="0"/>
              <a:t> among group members (6%)</a:t>
            </a:r>
          </a:p>
          <a:p>
            <a:endParaRPr lang="en-US" sz="1200" dirty="0" smtClean="0"/>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dirty="0" smtClean="0"/>
          </a:p>
          <a:p>
            <a:pPr defTabSz="931774">
              <a:defRPr/>
            </a:pPr>
            <a:endParaRPr lang="en-US" sz="1200" dirty="0" smtClean="0"/>
          </a:p>
          <a:p>
            <a:pPr defTabSz="931774">
              <a:defRPr/>
            </a:pPr>
            <a:endParaRPr lang="en-US" sz="1200" dirty="0" smtClean="0">
              <a:solidFill>
                <a:srgbClr val="6D6E71"/>
              </a:solidFill>
            </a:endParaRPr>
          </a:p>
        </p:txBody>
      </p:sp>
      <p:sp>
        <p:nvSpPr>
          <p:cNvPr id="4" name="Slide Number Placeholder 3"/>
          <p:cNvSpPr>
            <a:spLocks noGrp="1"/>
          </p:cNvSpPr>
          <p:nvPr>
            <p:ph type="sldNum" sz="quarter" idx="10"/>
          </p:nvPr>
        </p:nvSpPr>
        <p:spPr/>
        <p:txBody>
          <a:bodyPr/>
          <a:lstStyle/>
          <a:p>
            <a:fld id="{6419B422-095F-4DBF-B8F2-248FF8825B9D}" type="slidenum">
              <a:rPr lang="en-US" smtClean="0"/>
              <a:pPr/>
              <a:t>12</a:t>
            </a:fld>
            <a:endParaRPr lang="en-US"/>
          </a:p>
        </p:txBody>
      </p:sp>
    </p:spTree>
    <p:extLst>
      <p:ext uri="{BB962C8B-B14F-4D97-AF65-F5344CB8AC3E}">
        <p14:creationId xmlns:p14="http://schemas.microsoft.com/office/powerpoint/2010/main" val="1419410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a:solidFill>
                  <a:srgbClr val="6D6E71"/>
                </a:solidFill>
              </a:rPr>
              <a:t>Also threaded throughout your research design should be considerations for how to remove barriers to and provide supports for participation by PWIDD. </a:t>
            </a:r>
          </a:p>
          <a:p>
            <a:pPr defTabSz="931774">
              <a:defRPr/>
            </a:pPr>
            <a:endParaRPr lang="en-US" sz="1200" dirty="0">
              <a:solidFill>
                <a:srgbClr val="6D6E71"/>
              </a:solidFill>
            </a:endParaRPr>
          </a:p>
          <a:p>
            <a:pPr defTabSz="931774">
              <a:defRPr/>
            </a:pPr>
            <a:r>
              <a:rPr lang="en-US" sz="1200" dirty="0">
                <a:solidFill>
                  <a:srgbClr val="6D6E71"/>
                </a:solidFill>
              </a:rPr>
              <a:t>That is, ethical research is accessible research (accommodations and supports). And these are FRONT END issues that matter until you  have completed the research cycle. Like most of what we are discussing today, more ethical research often also makes for more valid research (representativeness of sample, accuracy of responses, fuller interpretive lens)</a:t>
            </a:r>
          </a:p>
          <a:p>
            <a:pPr defTabSz="931774">
              <a:defRPr/>
            </a:pPr>
            <a:endParaRPr lang="en-US" sz="1200" dirty="0">
              <a:solidFill>
                <a:srgbClr val="6D6E71"/>
              </a:solidFill>
            </a:endParaRPr>
          </a:p>
        </p:txBody>
      </p:sp>
      <p:sp>
        <p:nvSpPr>
          <p:cNvPr id="4" name="Slide Number Placeholder 3"/>
          <p:cNvSpPr>
            <a:spLocks noGrp="1"/>
          </p:cNvSpPr>
          <p:nvPr>
            <p:ph type="sldNum" sz="quarter" idx="10"/>
          </p:nvPr>
        </p:nvSpPr>
        <p:spPr/>
        <p:txBody>
          <a:bodyPr/>
          <a:lstStyle/>
          <a:p>
            <a:fld id="{6419B422-095F-4DBF-B8F2-248FF8825B9D}" type="slidenum">
              <a:rPr lang="en-US" smtClean="0"/>
              <a:pPr/>
              <a:t>14</a:t>
            </a:fld>
            <a:endParaRPr lang="en-US"/>
          </a:p>
        </p:txBody>
      </p:sp>
    </p:spTree>
    <p:extLst>
      <p:ext uri="{BB962C8B-B14F-4D97-AF65-F5344CB8AC3E}">
        <p14:creationId xmlns:p14="http://schemas.microsoft.com/office/powerpoint/2010/main" val="3240429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19B422-095F-4DBF-B8F2-248FF8825B9D}" type="slidenum">
              <a:rPr lang="en-US" smtClean="0"/>
              <a:pPr/>
              <a:t>15</a:t>
            </a:fld>
            <a:endParaRPr lang="en-US"/>
          </a:p>
        </p:txBody>
      </p:sp>
    </p:spTree>
    <p:extLst>
      <p:ext uri="{BB962C8B-B14F-4D97-AF65-F5344CB8AC3E}">
        <p14:creationId xmlns:p14="http://schemas.microsoft.com/office/powerpoint/2010/main" val="359437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systematic</a:t>
            </a:r>
            <a:r>
              <a:rPr lang="en-US" dirty="0" smtClean="0"/>
              <a:t> investigation, including research development, testing and evaluation, designed to develop or contribute to </a:t>
            </a:r>
            <a:r>
              <a:rPr lang="en-US" b="1" dirty="0" smtClean="0"/>
              <a:t>generalizable</a:t>
            </a:r>
            <a:r>
              <a:rPr lang="en-US" dirty="0" smtClean="0"/>
              <a:t> knowledge</a:t>
            </a:r>
            <a:r>
              <a:rPr lang="en-US" baseline="0" dirty="0" smtClean="0"/>
              <a:t> … sometimes with human subjects</a:t>
            </a:r>
            <a:endParaRPr lang="en-US" dirty="0"/>
          </a:p>
        </p:txBody>
      </p:sp>
      <p:sp>
        <p:nvSpPr>
          <p:cNvPr id="4" name="Slide Number Placeholder 3"/>
          <p:cNvSpPr>
            <a:spLocks noGrp="1"/>
          </p:cNvSpPr>
          <p:nvPr>
            <p:ph type="sldNum" sz="quarter" idx="10"/>
          </p:nvPr>
        </p:nvSpPr>
        <p:spPr/>
        <p:txBody>
          <a:bodyPr/>
          <a:lstStyle/>
          <a:p>
            <a:fld id="{10E4A63A-065D-43C4-8C4A-ED0F24B2B695}" type="slidenum">
              <a:rPr lang="en-US" smtClean="0"/>
              <a:t>2</a:t>
            </a:fld>
            <a:endParaRPr lang="en-US"/>
          </a:p>
        </p:txBody>
      </p:sp>
    </p:spTree>
    <p:extLst>
      <p:ext uri="{BB962C8B-B14F-4D97-AF65-F5344CB8AC3E}">
        <p14:creationId xmlns:p14="http://schemas.microsoft.com/office/powerpoint/2010/main" val="428879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9B422-095F-4DBF-B8F2-248FF8825B9D}" type="slidenum">
              <a:rPr lang="en-US" smtClean="0"/>
              <a:pPr/>
              <a:t>3</a:t>
            </a:fld>
            <a:endParaRPr lang="en-US"/>
          </a:p>
        </p:txBody>
      </p:sp>
    </p:spTree>
    <p:extLst>
      <p:ext uri="{BB962C8B-B14F-4D97-AF65-F5344CB8AC3E}">
        <p14:creationId xmlns:p14="http://schemas.microsoft.com/office/powerpoint/2010/main" val="408738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history</a:t>
            </a:r>
            <a:r>
              <a:rPr lang="en-US" baseline="0" dirty="0" smtClean="0"/>
              <a:t> of “human experimentation” is peppered with instances of exploitation and abuse</a:t>
            </a:r>
          </a:p>
        </p:txBody>
      </p:sp>
      <p:sp>
        <p:nvSpPr>
          <p:cNvPr id="4" name="Slide Number Placeholder 3"/>
          <p:cNvSpPr>
            <a:spLocks noGrp="1"/>
          </p:cNvSpPr>
          <p:nvPr>
            <p:ph type="sldNum" sz="quarter" idx="10"/>
          </p:nvPr>
        </p:nvSpPr>
        <p:spPr/>
        <p:txBody>
          <a:bodyPr/>
          <a:lstStyle/>
          <a:p>
            <a:fld id="{6419B422-095F-4DBF-B8F2-248FF8825B9D}" type="slidenum">
              <a:rPr lang="en-US" smtClean="0"/>
              <a:pPr/>
              <a:t>4</a:t>
            </a:fld>
            <a:endParaRPr lang="en-US"/>
          </a:p>
        </p:txBody>
      </p:sp>
    </p:spTree>
    <p:extLst>
      <p:ext uri="{BB962C8B-B14F-4D97-AF65-F5344CB8AC3E}">
        <p14:creationId xmlns:p14="http://schemas.microsoft.com/office/powerpoint/2010/main" val="3435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Researchers justified their actions because said many children would contract hepatitis anyway by virtue of living in an institution – better to be infected under</a:t>
            </a:r>
            <a:r>
              <a:rPr lang="en-US" baseline="0" dirty="0" smtClean="0"/>
              <a:t> controlled conditions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Parents were told their children were receiving vaccinations</a:t>
            </a:r>
            <a:endParaRPr lang="en-US" dirty="0" smtClean="0"/>
          </a:p>
        </p:txBody>
      </p:sp>
      <p:sp>
        <p:nvSpPr>
          <p:cNvPr id="4" name="Slide Number Placeholder 3"/>
          <p:cNvSpPr>
            <a:spLocks noGrp="1"/>
          </p:cNvSpPr>
          <p:nvPr>
            <p:ph type="sldNum" sz="quarter" idx="10"/>
          </p:nvPr>
        </p:nvSpPr>
        <p:spPr/>
        <p:txBody>
          <a:bodyPr/>
          <a:lstStyle/>
          <a:p>
            <a:fld id="{6419B422-095F-4DBF-B8F2-248FF8825B9D}" type="slidenum">
              <a:rPr lang="en-US" smtClean="0"/>
              <a:pPr/>
              <a:t>5</a:t>
            </a:fld>
            <a:endParaRPr lang="en-US"/>
          </a:p>
        </p:txBody>
      </p:sp>
    </p:spTree>
    <p:extLst>
      <p:ext uri="{BB962C8B-B14F-4D97-AF65-F5344CB8AC3E}">
        <p14:creationId xmlns:p14="http://schemas.microsoft.com/office/powerpoint/2010/main" val="3939600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CA5CA-1949-443F-947E-E3E6E15D0C31}" type="slidenum">
              <a:rPr lang="en-US" smtClean="0"/>
              <a:t>6</a:t>
            </a:fld>
            <a:endParaRPr lang="en-US"/>
          </a:p>
        </p:txBody>
      </p:sp>
    </p:spTree>
    <p:extLst>
      <p:ext uri="{BB962C8B-B14F-4D97-AF65-F5344CB8AC3E}">
        <p14:creationId xmlns:p14="http://schemas.microsoft.com/office/powerpoint/2010/main" val="568028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Implicit and explicit exclusion</a:t>
            </a:r>
          </a:p>
          <a:p>
            <a:r>
              <a:rPr lang="en-US" dirty="0" smtClean="0"/>
              <a:t>Informed</a:t>
            </a:r>
            <a:r>
              <a:rPr lang="en-US" baseline="0" dirty="0" smtClean="0"/>
              <a:t> consent challenges</a:t>
            </a:r>
          </a:p>
          <a:p>
            <a:r>
              <a:rPr lang="en-US" baseline="0" dirty="0" smtClean="0"/>
              <a:t>Concerns may be harmed/unable to participate</a:t>
            </a:r>
          </a:p>
          <a:p>
            <a:r>
              <a:rPr lang="en-US" baseline="0" dirty="0" smtClean="0"/>
              <a:t>Disability as confound</a:t>
            </a:r>
          </a:p>
          <a:p>
            <a:r>
              <a:rPr lang="en-US" baseline="0" dirty="0" smtClean="0"/>
              <a:t>Trust/accommodations and recruitment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But people with developmental disabilities are frequently excluded from participation in knowledge production.  They are frequently excluded, or insufficiently represented, on grant review boards, research advisory boards, or in public policy discussions.  Nor are they often given legitimacy as experts on their own experience, because lived experience is not the type of knowledge that is currently well-valued by society--especially lived experience by someone who is viewed as mentally impaired.  A scientist or professional--or even a family member--is frequently listened to first, even when their point of view contradicts that which the person with the disability says is true.</a:t>
            </a:r>
            <a:endParaRPr lang="en-US" dirty="0" smtClean="0">
              <a:solidFill>
                <a:srgbClr val="6D6E71"/>
              </a:solidFill>
            </a:endParaRPr>
          </a:p>
          <a:p>
            <a:endParaRPr lang="en-US" baseline="0" dirty="0" smtClean="0"/>
          </a:p>
          <a:p>
            <a:r>
              <a:rPr lang="en-US" dirty="0" smtClean="0"/>
              <a:t>Furthermore, self-advocates may be under-represented in academic settings, in public office, and in settings such as summits and seminars where stakeholder input is solicited.  Which makes it even harder to influence knowledge production. </a:t>
            </a:r>
          </a:p>
          <a:p>
            <a:endParaRPr lang="en-US" dirty="0" smtClean="0"/>
          </a:p>
          <a:p>
            <a:r>
              <a:rPr lang="en-US" dirty="0" smtClean="0"/>
              <a:t>And while lay people such as parents or non-scientific professionals may be included in research and policy as public members, they are not substitutes for the self-advocates themselves.  In fact, parent and professional stakeholders may have priorities and agendas which conflict not only with each other but with the objectives of the self-advocate community as well.</a:t>
            </a:r>
            <a:endParaRPr lang="en-US" dirty="0" smtClean="0">
              <a:solidFill>
                <a:srgbClr val="6D6E71"/>
              </a:solidFill>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E8CA5CA-1949-443F-947E-E3E6E15D0C31}" type="slidenum">
              <a:rPr lang="en-US" smtClean="0"/>
              <a:t>7</a:t>
            </a:fld>
            <a:endParaRPr lang="en-US"/>
          </a:p>
        </p:txBody>
      </p:sp>
    </p:spTree>
    <p:extLst>
      <p:ext uri="{BB962C8B-B14F-4D97-AF65-F5344CB8AC3E}">
        <p14:creationId xmlns:p14="http://schemas.microsoft.com/office/powerpoint/2010/main" val="1527311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solidFill>
                  <a:srgbClr val="6D6E71"/>
                </a:solidFill>
              </a:rPr>
              <a:t>Key </a:t>
            </a:r>
            <a:r>
              <a:rPr lang="en-US" sz="2400" dirty="0">
                <a:solidFill>
                  <a:srgbClr val="6D6E71"/>
                </a:solidFill>
              </a:rPr>
              <a:t>issues/considerations</a:t>
            </a:r>
          </a:p>
          <a:p>
            <a:pPr lvl="1"/>
            <a:r>
              <a:rPr lang="en-US" sz="2000" dirty="0">
                <a:solidFill>
                  <a:srgbClr val="6D6E71"/>
                </a:solidFill>
              </a:rPr>
              <a:t>Exploitation </a:t>
            </a:r>
            <a:r>
              <a:rPr lang="en-US" sz="2000" dirty="0">
                <a:solidFill>
                  <a:srgbClr val="6D6E71"/>
                </a:solidFill>
                <a:sym typeface="Wingdings" pitchFamily="2" charset="2"/>
              </a:rPr>
              <a:t> </a:t>
            </a:r>
            <a:r>
              <a:rPr lang="en-US" sz="2000" dirty="0">
                <a:solidFill>
                  <a:srgbClr val="6D6E71"/>
                </a:solidFill>
              </a:rPr>
              <a:t>Protection (exclusion) </a:t>
            </a:r>
            <a:r>
              <a:rPr lang="en-US" sz="2000" dirty="0">
                <a:solidFill>
                  <a:srgbClr val="6D6E71"/>
                </a:solidFill>
                <a:sym typeface="Wingdings" pitchFamily="2" charset="2"/>
              </a:rPr>
              <a:t> Access</a:t>
            </a:r>
          </a:p>
          <a:p>
            <a:pPr lvl="1"/>
            <a:r>
              <a:rPr lang="en-US" sz="2000" dirty="0">
                <a:solidFill>
                  <a:srgbClr val="6D6E71"/>
                </a:solidFill>
                <a:sym typeface="Wingdings" pitchFamily="2" charset="2"/>
              </a:rPr>
              <a:t>Social and scientific consequences</a:t>
            </a:r>
          </a:p>
          <a:p>
            <a:pPr lvl="1"/>
            <a:r>
              <a:rPr lang="en-US" sz="2000" dirty="0">
                <a:solidFill>
                  <a:srgbClr val="6D6E71"/>
                </a:solidFill>
                <a:sym typeface="Wingdings" pitchFamily="2" charset="2"/>
              </a:rPr>
              <a:t>Voice, paternalism, representation</a:t>
            </a:r>
          </a:p>
          <a:p>
            <a:pPr lvl="1"/>
            <a:r>
              <a:rPr lang="en-US" sz="2000" dirty="0">
                <a:solidFill>
                  <a:srgbClr val="6D6E71"/>
                </a:solidFill>
                <a:sym typeface="Wingdings" pitchFamily="2" charset="2"/>
              </a:rPr>
              <a:t>Balance autonomy with protections</a:t>
            </a:r>
          </a:p>
          <a:p>
            <a:pPr lvl="1"/>
            <a:r>
              <a:rPr lang="en-US" sz="2000" dirty="0">
                <a:solidFill>
                  <a:srgbClr val="6D6E71"/>
                </a:solidFill>
                <a:sym typeface="Wingdings" pitchFamily="2" charset="2"/>
              </a:rPr>
              <a:t>Research that serves </a:t>
            </a:r>
            <a:r>
              <a:rPr lang="en-US" sz="2000" dirty="0">
                <a:solidFill>
                  <a:srgbClr val="6D6E71"/>
                </a:solidFill>
              </a:rPr>
              <a:t>people with </a:t>
            </a:r>
            <a:r>
              <a:rPr lang="en-US" sz="2000" dirty="0" smtClean="0">
                <a:solidFill>
                  <a:srgbClr val="6D6E71"/>
                </a:solidFill>
              </a:rPr>
              <a:t>disabilities</a:t>
            </a:r>
            <a:endParaRPr lang="en-US" sz="2000" dirty="0">
              <a:solidFill>
                <a:srgbClr val="6D6E71"/>
              </a:solidFill>
              <a:sym typeface="Wingdings" pitchFamily="2" charset="2"/>
            </a:endParaRPr>
          </a:p>
          <a:p>
            <a:pPr lvl="1"/>
            <a:r>
              <a:rPr lang="en-US" sz="2000" dirty="0">
                <a:solidFill>
                  <a:srgbClr val="6D6E71"/>
                </a:solidFill>
                <a:sym typeface="Wingdings" pitchFamily="2" charset="2"/>
              </a:rPr>
              <a:t>Diversity of people with </a:t>
            </a:r>
            <a:r>
              <a:rPr lang="en-US" sz="2000" dirty="0" smtClean="0">
                <a:solidFill>
                  <a:srgbClr val="6D6E71"/>
                </a:solidFill>
                <a:sym typeface="Wingdings" pitchFamily="2" charset="2"/>
              </a:rPr>
              <a:t>disabilities </a:t>
            </a:r>
            <a:r>
              <a:rPr lang="en-US" sz="2000" dirty="0">
                <a:solidFill>
                  <a:srgbClr val="6D6E71"/>
                </a:solidFill>
                <a:sym typeface="Wingdings" pitchFamily="2" charset="2"/>
              </a:rPr>
              <a:t>(intersectionality)</a:t>
            </a:r>
            <a:endParaRPr lang="en-US" sz="2000" dirty="0">
              <a:solidFill>
                <a:srgbClr val="6D6E71"/>
              </a:solidFill>
            </a:endParaRPr>
          </a:p>
          <a:p>
            <a:endParaRPr lang="en-US" dirty="0" smtClean="0"/>
          </a:p>
        </p:txBody>
      </p:sp>
      <p:sp>
        <p:nvSpPr>
          <p:cNvPr id="4" name="Slide Number Placeholder 3"/>
          <p:cNvSpPr>
            <a:spLocks noGrp="1"/>
          </p:cNvSpPr>
          <p:nvPr>
            <p:ph type="sldNum" sz="quarter" idx="10"/>
          </p:nvPr>
        </p:nvSpPr>
        <p:spPr/>
        <p:txBody>
          <a:bodyPr/>
          <a:lstStyle/>
          <a:p>
            <a:fld id="{6419B422-095F-4DBF-B8F2-248FF8825B9D}" type="slidenum">
              <a:rPr lang="en-US" smtClean="0"/>
              <a:pPr/>
              <a:t>8</a:t>
            </a:fld>
            <a:endParaRPr lang="en-US"/>
          </a:p>
        </p:txBody>
      </p:sp>
    </p:spTree>
    <p:extLst>
      <p:ext uri="{BB962C8B-B14F-4D97-AF65-F5344CB8AC3E}">
        <p14:creationId xmlns:p14="http://schemas.microsoft.com/office/powerpoint/2010/main" val="3529283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infuse disability</a:t>
            </a:r>
            <a:r>
              <a:rPr lang="en-US" baseline="0" dirty="0" smtClean="0"/>
              <a:t> rights/human rights </a:t>
            </a:r>
            <a:r>
              <a:rPr lang="en-US" dirty="0" smtClean="0"/>
              <a:t>perspective into research </a:t>
            </a:r>
            <a:r>
              <a:rPr lang="en-US" baseline="0" dirty="0" smtClean="0"/>
              <a:t>conversations and decisions.</a:t>
            </a:r>
          </a:p>
          <a:p>
            <a:endParaRPr lang="en-US" dirty="0" smtClean="0"/>
          </a:p>
          <a:p>
            <a:pPr defTabSz="931774">
              <a:defRPr/>
            </a:pPr>
            <a:r>
              <a:rPr lang="en-US" dirty="0" smtClean="0"/>
              <a:t>What does respect in research</a:t>
            </a:r>
            <a:r>
              <a:rPr lang="en-US" baseline="0" dirty="0" smtClean="0"/>
              <a:t> mean to long marginalized group?</a:t>
            </a:r>
            <a:endParaRPr lang="en-US" dirty="0" smtClean="0"/>
          </a:p>
          <a:p>
            <a:endParaRPr lang="en-US" dirty="0" smtClean="0"/>
          </a:p>
          <a:p>
            <a:pPr defTabSz="931774">
              <a:defRPr/>
            </a:pPr>
            <a:r>
              <a:rPr lang="en-US" dirty="0" smtClean="0">
                <a:solidFill>
                  <a:srgbClr val="6D6E71"/>
                </a:solidFill>
              </a:rPr>
              <a:t>Self-advocates vs. parents / professionals</a:t>
            </a:r>
          </a:p>
          <a:p>
            <a:pPr defTabSz="931774">
              <a:defRPr/>
            </a:pPr>
            <a:endParaRPr lang="en-US" dirty="0" smtClean="0">
              <a:solidFill>
                <a:srgbClr val="6D6E71"/>
              </a:solidFill>
            </a:endParaRPr>
          </a:p>
          <a:p>
            <a:r>
              <a:rPr lang="en-US" sz="2400" dirty="0" smtClean="0">
                <a:solidFill>
                  <a:srgbClr val="6D6E71"/>
                </a:solidFill>
              </a:rPr>
              <a:t>People with disabilities as direct respondents</a:t>
            </a:r>
          </a:p>
          <a:p>
            <a:pPr lvl="1"/>
            <a:r>
              <a:rPr lang="en-US" sz="2000" dirty="0" smtClean="0">
                <a:solidFill>
                  <a:srgbClr val="6D6E71"/>
                </a:solidFill>
              </a:rPr>
              <a:t>Proxy report </a:t>
            </a:r>
            <a:r>
              <a:rPr lang="en-US" sz="2000" dirty="0" smtClean="0">
                <a:solidFill>
                  <a:srgbClr val="6D6E71"/>
                </a:solidFill>
                <a:sym typeface="Wingdings" pitchFamily="2" charset="2"/>
              </a:rPr>
              <a:t></a:t>
            </a:r>
            <a:r>
              <a:rPr lang="en-US" sz="2000" dirty="0" smtClean="0">
                <a:solidFill>
                  <a:srgbClr val="6D6E71"/>
                </a:solidFill>
              </a:rPr>
              <a:t> Bias, validity concerns</a:t>
            </a:r>
          </a:p>
          <a:p>
            <a:pPr lvl="1"/>
            <a:r>
              <a:rPr lang="en-US" sz="2000" dirty="0" smtClean="0">
                <a:solidFill>
                  <a:srgbClr val="6D6E71"/>
                </a:solidFill>
              </a:rPr>
              <a:t>Representative of proxy not of people with disabilities</a:t>
            </a:r>
          </a:p>
          <a:p>
            <a:pPr defTabSz="931774">
              <a:defRPr/>
            </a:pPr>
            <a:endParaRPr lang="en-US" dirty="0" smtClean="0">
              <a:solidFill>
                <a:srgbClr val="6D6E71"/>
              </a:solidFill>
            </a:endParaRPr>
          </a:p>
          <a:p>
            <a:r>
              <a:rPr lang="en-US" dirty="0" smtClean="0">
                <a:solidFill>
                  <a:srgbClr val="6D6E71"/>
                </a:solidFill>
              </a:rPr>
              <a:t>Proxy information not always valid</a:t>
            </a:r>
          </a:p>
          <a:p>
            <a:pPr lvl="1"/>
            <a:r>
              <a:rPr lang="en-US" dirty="0" smtClean="0">
                <a:solidFill>
                  <a:srgbClr val="6D6E71"/>
                </a:solidFill>
              </a:rPr>
              <a:t>Some statistic from a study</a:t>
            </a:r>
          </a:p>
          <a:p>
            <a:pPr lvl="1"/>
            <a:r>
              <a:rPr lang="en-US" dirty="0" smtClean="0">
                <a:solidFill>
                  <a:srgbClr val="6D6E71"/>
                </a:solidFill>
              </a:rPr>
              <a:t>Bias (e.g., asking parents to assess the quality of their adult children’s relationships)</a:t>
            </a:r>
          </a:p>
          <a:p>
            <a:pPr lvl="1"/>
            <a:endParaRPr lang="en-US" dirty="0" smtClean="0">
              <a:solidFill>
                <a:srgbClr val="003767"/>
              </a:solidFill>
            </a:endParaRPr>
          </a:p>
          <a:p>
            <a:pPr marL="465887" lvl="1" defTabSz="931774">
              <a:defRPr/>
            </a:pPr>
            <a:r>
              <a:rPr lang="en-US" sz="1200" dirty="0">
                <a:solidFill>
                  <a:srgbClr val="6D6E71"/>
                </a:solidFill>
              </a:rPr>
              <a:t>Consent by the subject of the proxy report – is it done</a:t>
            </a:r>
            <a:r>
              <a:rPr lang="en-US" sz="1200" dirty="0" smtClean="0">
                <a:solidFill>
                  <a:srgbClr val="6D6E71"/>
                </a:solidFill>
              </a:rPr>
              <a:t>?</a:t>
            </a:r>
            <a:endParaRPr lang="en-US" sz="1200" dirty="0">
              <a:solidFill>
                <a:srgbClr val="6D6E71"/>
              </a:solidFill>
            </a:endParaRPr>
          </a:p>
          <a:p>
            <a:pPr marL="465887" lvl="1" defTabSz="931774">
              <a:defRPr/>
            </a:pPr>
            <a:endParaRPr lang="en-US" sz="1200" dirty="0">
              <a:solidFill>
                <a:srgbClr val="6D6E71"/>
              </a:solidFill>
            </a:endParaRPr>
          </a:p>
          <a:p>
            <a:pPr defTabSz="931774">
              <a:defRPr/>
            </a:pPr>
            <a:r>
              <a:rPr lang="en-US" dirty="0" smtClean="0"/>
              <a:t>Disability rights, human rights, strengths-based models, and the social model of disability are all powerful foundations and frames for research.  But is DD research currently built on those foundations, viewed through those frames?  </a:t>
            </a:r>
          </a:p>
          <a:p>
            <a:pPr defTabSz="931774">
              <a:defRPr/>
            </a:pPr>
            <a:endParaRPr lang="en-US" dirty="0" smtClean="0"/>
          </a:p>
          <a:p>
            <a:pPr defTabSz="931774">
              <a:defRPr/>
            </a:pPr>
            <a:r>
              <a:rPr lang="en-US" dirty="0" smtClean="0"/>
              <a:t>And why is it so important that people with developmental disabilities are included in all phases of the research process?  Why should they care about being included?</a:t>
            </a:r>
          </a:p>
          <a:p>
            <a:pPr defTabSz="931774">
              <a:defRPr/>
            </a:pPr>
            <a:endParaRPr lang="en-US" dirty="0" smtClean="0"/>
          </a:p>
          <a:p>
            <a:pPr defTabSz="931774">
              <a:defRPr/>
            </a:pPr>
            <a:r>
              <a:rPr lang="en-US" dirty="0" smtClean="0"/>
              <a:t>And does current research even address the needs of people with developmental disabilities in the first place?</a:t>
            </a:r>
          </a:p>
          <a:p>
            <a:pPr defTabSz="931774">
              <a:defRPr/>
            </a:pPr>
            <a:endParaRPr lang="en-US" sz="1200" dirty="0" smtClean="0">
              <a:solidFill>
                <a:srgbClr val="6D6E71"/>
              </a:solidFill>
            </a:endParaRPr>
          </a:p>
          <a:p>
            <a:pPr defTabSz="931774">
              <a:defRPr/>
            </a:pPr>
            <a:r>
              <a:rPr lang="en-US" sz="1200" dirty="0" smtClean="0"/>
              <a:t>Ethically addressing the needs of people with developmental disabilities in research means pursuing research that is worthwhile and meets the needs of people with developmental disabilities.  It means asking research questions people with developmental disabilities themselves feel are relevant, and delivering interventions the recipients themselves desire.  </a:t>
            </a:r>
          </a:p>
          <a:p>
            <a:pPr defTabSz="931774">
              <a:defRPr/>
            </a:pPr>
            <a:endParaRPr lang="en-US" sz="1200" dirty="0" smtClean="0"/>
          </a:p>
          <a:p>
            <a:pPr defTabSz="931774">
              <a:defRPr/>
            </a:pPr>
            <a:r>
              <a:rPr lang="en-US" sz="1200" dirty="0" smtClean="0"/>
              <a:t>Addressing the needs of people with developmental disabilities in research means promoting research that has direct and indirect benefits to those people as stakeholders.  This includes providing new opportunities and personal enrichment.  It also includes enabling people to have more influence on policy, research, and society.</a:t>
            </a:r>
          </a:p>
          <a:p>
            <a:pPr defTabSz="931774">
              <a:defRPr/>
            </a:pPr>
            <a:endParaRPr lang="en-US" sz="120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dirty="0" smtClean="0"/>
              <a:t>Some ways to facilitate these things are to acknowledge people with developmental disabilities as a primary stakeholders and include them on grant review panels. on research-related advisory boards. in DD policy, where that policy has influence on science or vice-versa.  As primary stakeholders with an important and legitimate perspective.  And, of course, as members of a research team.  Which I’ll get back to in a moment.</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dirty="0" smtClean="0"/>
          </a:p>
          <a:p>
            <a:r>
              <a:rPr lang="en-US" sz="1200" dirty="0" smtClean="0"/>
              <a:t>So what do you get for all that added</a:t>
            </a:r>
            <a:r>
              <a:rPr lang="en-US" sz="1200" baseline="0" dirty="0" smtClean="0"/>
              <a:t> hassle?  Well, there are many ethical—and other—bonuses with participatory research.  Done right, you get people with developmental disabilities included equitably in all stages of the </a:t>
            </a:r>
            <a:r>
              <a:rPr lang="en-US" sz="1200" baseline="0" dirty="0" err="1" smtClean="0"/>
              <a:t>the</a:t>
            </a:r>
            <a:r>
              <a:rPr lang="en-US" sz="1200" baseline="0" dirty="0" smtClean="0"/>
              <a:t> research process.  This gets you research questions that they find relevant, and interventions they want.  It helps produce research that is respectful, and that includes civil rights framing.  It gets you—and your participants—accessible study materials, including understandable consents.   It gets people with developmental disabilities both potential benefits from the research and from participating in the research process.</a:t>
            </a:r>
          </a:p>
          <a:p>
            <a:endParaRPr lang="en-US" sz="1200" baseline="0" dirty="0" smtClean="0"/>
          </a:p>
          <a:p>
            <a:r>
              <a:rPr lang="en-US" sz="1200" baseline="0" dirty="0" smtClean="0"/>
              <a:t>And, lastly, it has the potential to get you better science, because you have increased access to the population of interest, better designed studies, more trustworthy conclusions, and have research participants who are motivated to participate in your study because they truly care about its outcome.</a:t>
            </a:r>
            <a:endParaRPr lang="en-US" sz="1200" dirty="0" smtClean="0"/>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dirty="0" smtClean="0"/>
          </a:p>
          <a:p>
            <a:pPr defTabSz="931774">
              <a:defRPr/>
            </a:pPr>
            <a:endParaRPr lang="en-US" sz="1200" dirty="0" smtClean="0"/>
          </a:p>
          <a:p>
            <a:pPr defTabSz="931774">
              <a:defRPr/>
            </a:pPr>
            <a:endParaRPr lang="en-US" sz="1200" dirty="0" smtClean="0">
              <a:solidFill>
                <a:srgbClr val="6D6E71"/>
              </a:solidFill>
            </a:endParaRPr>
          </a:p>
        </p:txBody>
      </p:sp>
      <p:sp>
        <p:nvSpPr>
          <p:cNvPr id="4" name="Slide Number Placeholder 3"/>
          <p:cNvSpPr>
            <a:spLocks noGrp="1"/>
          </p:cNvSpPr>
          <p:nvPr>
            <p:ph type="sldNum" sz="quarter" idx="10"/>
          </p:nvPr>
        </p:nvSpPr>
        <p:spPr/>
        <p:txBody>
          <a:bodyPr/>
          <a:lstStyle/>
          <a:p>
            <a:fld id="{6419B422-095F-4DBF-B8F2-248FF8825B9D}" type="slidenum">
              <a:rPr lang="en-US" smtClean="0"/>
              <a:pPr/>
              <a:t>9</a:t>
            </a:fld>
            <a:endParaRPr lang="en-US"/>
          </a:p>
        </p:txBody>
      </p:sp>
    </p:spTree>
    <p:extLst>
      <p:ext uri="{BB962C8B-B14F-4D97-AF65-F5344CB8AC3E}">
        <p14:creationId xmlns:p14="http://schemas.microsoft.com/office/powerpoint/2010/main" val="934554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3EF124-D17A-4AE6-A4FD-66AFD3F146A6}" type="datetime1">
              <a:rPr lang="en-US" smtClean="0"/>
              <a:pPr/>
              <a:t>12/18/2016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77B93-D4E3-4C75-8994-1369B3F077DA}" type="slidenum">
              <a:rPr lang="en-US" smtClean="0"/>
              <a:pPr/>
              <a:t>‹#›</a:t>
            </a:fld>
            <a:endParaRPr lang="en-US" dirty="0"/>
          </a:p>
        </p:txBody>
      </p:sp>
    </p:spTree>
    <p:extLst>
      <p:ext uri="{BB962C8B-B14F-4D97-AF65-F5344CB8AC3E}">
        <p14:creationId xmlns:p14="http://schemas.microsoft.com/office/powerpoint/2010/main" val="158987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01862-CB96-4030-9592-45E7E2F46E78}" type="datetime1">
              <a:rPr lang="en-US" smtClean="0"/>
              <a:pPr/>
              <a:t>12/18/2016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77B93-D4E3-4C75-8994-1369B3F077DA}" type="slidenum">
              <a:rPr lang="en-US" smtClean="0"/>
              <a:pPr/>
              <a:t>‹#›</a:t>
            </a:fld>
            <a:endParaRPr lang="en-US"/>
          </a:p>
        </p:txBody>
      </p:sp>
    </p:spTree>
    <p:extLst>
      <p:ext uri="{BB962C8B-B14F-4D97-AF65-F5344CB8AC3E}">
        <p14:creationId xmlns:p14="http://schemas.microsoft.com/office/powerpoint/2010/main" val="378508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870DAE-02A3-4ABD-9F69-2D9C84039976}" type="datetime1">
              <a:rPr lang="en-US" smtClean="0"/>
              <a:pPr/>
              <a:t>12/18/2016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77B93-D4E3-4C75-8994-1369B3F077DA}" type="slidenum">
              <a:rPr lang="en-US" smtClean="0"/>
              <a:pPr/>
              <a:t>‹#›</a:t>
            </a:fld>
            <a:endParaRPr lang="en-US"/>
          </a:p>
        </p:txBody>
      </p:sp>
    </p:spTree>
    <p:extLst>
      <p:ext uri="{BB962C8B-B14F-4D97-AF65-F5344CB8AC3E}">
        <p14:creationId xmlns:p14="http://schemas.microsoft.com/office/powerpoint/2010/main" val="285481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EF45E-CAA9-424F-98D1-42CB25098FD5}" type="datetime1">
              <a:rPr lang="en-US" smtClean="0"/>
              <a:pPr/>
              <a:t>12/18/2016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77B93-D4E3-4C75-8994-1369B3F077DA}" type="slidenum">
              <a:rPr lang="en-US" smtClean="0"/>
              <a:pPr/>
              <a:t>‹#›</a:t>
            </a:fld>
            <a:endParaRPr lang="en-US"/>
          </a:p>
        </p:txBody>
      </p:sp>
    </p:spTree>
    <p:extLst>
      <p:ext uri="{BB962C8B-B14F-4D97-AF65-F5344CB8AC3E}">
        <p14:creationId xmlns:p14="http://schemas.microsoft.com/office/powerpoint/2010/main" val="2134506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8E2D18-44D9-4B44-987E-A97DDB0332F4}" type="datetime1">
              <a:rPr lang="en-US" smtClean="0"/>
              <a:pPr/>
              <a:t>12/18/2016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77B93-D4E3-4C75-8994-1369B3F077DA}" type="slidenum">
              <a:rPr lang="en-US" smtClean="0"/>
              <a:pPr/>
              <a:t>‹#›</a:t>
            </a:fld>
            <a:endParaRPr lang="en-US"/>
          </a:p>
        </p:txBody>
      </p:sp>
    </p:spTree>
    <p:extLst>
      <p:ext uri="{BB962C8B-B14F-4D97-AF65-F5344CB8AC3E}">
        <p14:creationId xmlns:p14="http://schemas.microsoft.com/office/powerpoint/2010/main" val="2301075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CCFC5D-81E3-4E8C-91EF-BD6EC9C5FD08}" type="datetime1">
              <a:rPr lang="en-US" smtClean="0"/>
              <a:pPr/>
              <a:t>12/18/2016</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77B93-D4E3-4C75-8994-1369B3F077DA}" type="slidenum">
              <a:rPr lang="en-US" smtClean="0"/>
              <a:pPr/>
              <a:t>‹#›</a:t>
            </a:fld>
            <a:endParaRPr lang="en-US" dirty="0"/>
          </a:p>
        </p:txBody>
      </p:sp>
    </p:spTree>
    <p:extLst>
      <p:ext uri="{BB962C8B-B14F-4D97-AF65-F5344CB8AC3E}">
        <p14:creationId xmlns:p14="http://schemas.microsoft.com/office/powerpoint/2010/main" val="4191466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847B56-19C8-4027-B53F-EC2DF2D0FC63}" type="datetime1">
              <a:rPr lang="en-US" smtClean="0"/>
              <a:pPr/>
              <a:t>12/18/2016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77B93-D4E3-4C75-8994-1369B3F077DA}" type="slidenum">
              <a:rPr lang="en-US" smtClean="0"/>
              <a:pPr/>
              <a:t>‹#›</a:t>
            </a:fld>
            <a:endParaRPr lang="en-US"/>
          </a:p>
        </p:txBody>
      </p:sp>
    </p:spTree>
    <p:extLst>
      <p:ext uri="{BB962C8B-B14F-4D97-AF65-F5344CB8AC3E}">
        <p14:creationId xmlns:p14="http://schemas.microsoft.com/office/powerpoint/2010/main" val="300115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C7B510-A9A3-42AB-82DD-E3A3A19CE35D}" type="datetime1">
              <a:rPr lang="en-US" smtClean="0"/>
              <a:pPr/>
              <a:t>12/18/2016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77B93-D4E3-4C75-8994-1369B3F077DA}" type="slidenum">
              <a:rPr lang="en-US" smtClean="0"/>
              <a:pPr/>
              <a:t>‹#›</a:t>
            </a:fld>
            <a:endParaRPr lang="en-US"/>
          </a:p>
        </p:txBody>
      </p:sp>
    </p:spTree>
    <p:extLst>
      <p:ext uri="{BB962C8B-B14F-4D97-AF65-F5344CB8AC3E}">
        <p14:creationId xmlns:p14="http://schemas.microsoft.com/office/powerpoint/2010/main" val="2653792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3F914-E4BA-4682-94F4-D8091FDFFA4C}" type="datetime1">
              <a:rPr lang="en-US" smtClean="0"/>
              <a:pPr/>
              <a:t>12/18/2016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77B93-D4E3-4C75-8994-1369B3F077DA}" type="slidenum">
              <a:rPr lang="en-US" smtClean="0"/>
              <a:pPr/>
              <a:t>‹#›</a:t>
            </a:fld>
            <a:endParaRPr lang="en-US"/>
          </a:p>
        </p:txBody>
      </p:sp>
    </p:spTree>
    <p:extLst>
      <p:ext uri="{BB962C8B-B14F-4D97-AF65-F5344CB8AC3E}">
        <p14:creationId xmlns:p14="http://schemas.microsoft.com/office/powerpoint/2010/main" val="3532892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2D59D4-CFBE-4D8B-968B-EF1065DB5BF2}" type="datetime1">
              <a:rPr lang="en-US" smtClean="0"/>
              <a:pPr/>
              <a:t>12/18/2016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77B93-D4E3-4C75-8994-1369B3F077DA}" type="slidenum">
              <a:rPr lang="en-US" smtClean="0"/>
              <a:pPr/>
              <a:t>‹#›</a:t>
            </a:fld>
            <a:endParaRPr lang="en-US"/>
          </a:p>
        </p:txBody>
      </p:sp>
    </p:spTree>
    <p:extLst>
      <p:ext uri="{BB962C8B-B14F-4D97-AF65-F5344CB8AC3E}">
        <p14:creationId xmlns:p14="http://schemas.microsoft.com/office/powerpoint/2010/main" val="1702557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91452-8EFB-4E24-BA5C-389C73AB619A}" type="datetime1">
              <a:rPr lang="en-US" smtClean="0"/>
              <a:pPr/>
              <a:t>12/18/2016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77B93-D4E3-4C75-8994-1369B3F077DA}" type="slidenum">
              <a:rPr lang="en-US" smtClean="0"/>
              <a:pPr/>
              <a:t>‹#›</a:t>
            </a:fld>
            <a:endParaRPr lang="en-US"/>
          </a:p>
        </p:txBody>
      </p:sp>
    </p:spTree>
    <p:extLst>
      <p:ext uri="{BB962C8B-B14F-4D97-AF65-F5344CB8AC3E}">
        <p14:creationId xmlns:p14="http://schemas.microsoft.com/office/powerpoint/2010/main" val="231422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BD1110D-6EF2-4995-BB94-6CC73C2733AC}" type="datetime1">
              <a:rPr lang="en-US" smtClean="0"/>
              <a:pPr/>
              <a:t>12/18/2016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A77B93-D4E3-4C75-8994-1369B3F077DA}" type="slidenum">
              <a:rPr lang="en-US" smtClean="0"/>
              <a:pPr/>
              <a:t>‹#›</a:t>
            </a:fld>
            <a:endParaRPr lang="en-US"/>
          </a:p>
        </p:txBody>
      </p:sp>
    </p:spTree>
    <p:extLst>
      <p:ext uri="{BB962C8B-B14F-4D97-AF65-F5344CB8AC3E}">
        <p14:creationId xmlns:p14="http://schemas.microsoft.com/office/powerpoint/2010/main" val="52983464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d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normAutofit/>
          </a:bodyPr>
          <a:lstStyle/>
          <a:p>
            <a:r>
              <a:rPr lang="en-US" dirty="0" smtClean="0"/>
              <a:t>Disability (Health/Patient-Centered) Research</a:t>
            </a:r>
            <a:endParaRPr lang="en-US" dirty="0"/>
          </a:p>
        </p:txBody>
      </p:sp>
      <p:sp>
        <p:nvSpPr>
          <p:cNvPr id="3" name="Subtitle 2"/>
          <p:cNvSpPr>
            <a:spLocks noGrp="1"/>
          </p:cNvSpPr>
          <p:nvPr>
            <p:ph type="subTitle" idx="1"/>
          </p:nvPr>
        </p:nvSpPr>
        <p:spPr>
          <a:xfrm>
            <a:off x="1371600" y="3124200"/>
            <a:ext cx="6400800" cy="1752600"/>
          </a:xfrm>
        </p:spPr>
        <p:txBody>
          <a:bodyPr>
            <a:normAutofit/>
          </a:bodyPr>
          <a:lstStyle/>
          <a:p>
            <a:r>
              <a:rPr lang="en-US" sz="3200" dirty="0" smtClean="0"/>
              <a:t>Katherine McDonald, PhD</a:t>
            </a:r>
          </a:p>
        </p:txBody>
      </p:sp>
      <p:sp>
        <p:nvSpPr>
          <p:cNvPr id="7" name="Slide Number Placeholder 6"/>
          <p:cNvSpPr>
            <a:spLocks noGrp="1"/>
          </p:cNvSpPr>
          <p:nvPr>
            <p:ph type="sldNum" sz="quarter" idx="12"/>
          </p:nvPr>
        </p:nvSpPr>
        <p:spPr/>
        <p:txBody>
          <a:bodyPr/>
          <a:lstStyle/>
          <a:p>
            <a:fld id="{16A77B93-D4E3-4C75-8994-1369B3F077DA}" type="slidenum">
              <a:rPr lang="en-US" smtClean="0"/>
              <a:pPr/>
              <a:t>1</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1685" y="4495800"/>
            <a:ext cx="3298139" cy="1500761"/>
          </a:xfrm>
          <a:prstGeom prst="rect">
            <a:avLst/>
          </a:prstGeom>
        </p:spPr>
      </p:pic>
    </p:spTree>
    <p:extLst>
      <p:ext uri="{BB962C8B-B14F-4D97-AF65-F5344CB8AC3E}">
        <p14:creationId xmlns:p14="http://schemas.microsoft.com/office/powerpoint/2010/main" val="2759265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Desire for </a:t>
            </a:r>
            <a:r>
              <a:rPr lang="en-US" sz="4800" dirty="0"/>
              <a:t>I</a:t>
            </a:r>
            <a:r>
              <a:rPr lang="en-US" sz="4800" dirty="0" smtClean="0"/>
              <a:t>nclusion</a:t>
            </a:r>
            <a:endParaRPr lang="en-US" sz="4800" dirty="0"/>
          </a:p>
        </p:txBody>
      </p:sp>
      <p:sp>
        <p:nvSpPr>
          <p:cNvPr id="3" name="Content Placeholder 2"/>
          <p:cNvSpPr>
            <a:spLocks noGrp="1"/>
          </p:cNvSpPr>
          <p:nvPr>
            <p:ph idx="1"/>
          </p:nvPr>
        </p:nvSpPr>
        <p:spPr/>
        <p:txBody>
          <a:bodyPr>
            <a:noAutofit/>
          </a:bodyPr>
          <a:lstStyle/>
          <a:p>
            <a:r>
              <a:rPr lang="en-US" sz="2400" i="1" dirty="0"/>
              <a:t>We're part of the community . . . everybody has something to give . . . why should people be excluded because there's something wrong with their legs or something wrong with their arms or something wrong with something </a:t>
            </a:r>
            <a:r>
              <a:rPr lang="en-US" sz="2400" i="1" dirty="0" smtClean="0"/>
              <a:t>else?</a:t>
            </a:r>
          </a:p>
          <a:p>
            <a:endParaRPr lang="en-US" sz="2400" i="1" dirty="0" smtClean="0"/>
          </a:p>
          <a:p>
            <a:r>
              <a:rPr lang="en-US" sz="2400" i="1" dirty="0" smtClean="0"/>
              <a:t>You need </a:t>
            </a:r>
            <a:r>
              <a:rPr lang="en-US" sz="2400" i="1" dirty="0"/>
              <a:t>to </a:t>
            </a:r>
            <a:r>
              <a:rPr lang="en-US" sz="2400" i="1" dirty="0" smtClean="0"/>
              <a:t>let your voice be heard</a:t>
            </a:r>
          </a:p>
          <a:p>
            <a:endParaRPr lang="en-US" sz="2400" i="1" dirty="0"/>
          </a:p>
          <a:p>
            <a:r>
              <a:rPr lang="en-US" sz="2400" i="1" dirty="0"/>
              <a:t>I know that for things to change [researchers] need my input </a:t>
            </a:r>
            <a:endParaRPr lang="en-US" sz="2400" i="1" dirty="0" smtClean="0"/>
          </a:p>
          <a:p>
            <a:endParaRPr lang="en-US" sz="2400" dirty="0"/>
          </a:p>
          <a:p>
            <a:r>
              <a:rPr lang="en-US" sz="2400" i="1" dirty="0" smtClean="0"/>
              <a:t>[</a:t>
            </a:r>
            <a:r>
              <a:rPr lang="en-US" sz="2400" i="1" dirty="0"/>
              <a:t>There are] different insights with different people like the professional and the self-advocates and the investigators. You learn from one another</a:t>
            </a:r>
            <a:r>
              <a:rPr lang="en-US" sz="2400" i="1" dirty="0" smtClean="0"/>
              <a:t>.</a:t>
            </a:r>
          </a:p>
        </p:txBody>
      </p:sp>
      <p:sp>
        <p:nvSpPr>
          <p:cNvPr id="4" name="Slide Number Placeholder 3"/>
          <p:cNvSpPr>
            <a:spLocks noGrp="1"/>
          </p:cNvSpPr>
          <p:nvPr>
            <p:ph type="sldNum" sz="quarter" idx="12"/>
          </p:nvPr>
        </p:nvSpPr>
        <p:spPr/>
        <p:txBody>
          <a:bodyPr/>
          <a:lstStyle/>
          <a:p>
            <a:fld id="{16A77B93-D4E3-4C75-8994-1369B3F077DA}" type="slidenum">
              <a:rPr lang="en-US" smtClean="0"/>
              <a:pPr/>
              <a:t>10</a:t>
            </a:fld>
            <a:endParaRPr lang="en-US"/>
          </a:p>
        </p:txBody>
      </p:sp>
    </p:spTree>
    <p:extLst>
      <p:ext uri="{BB962C8B-B14F-4D97-AF65-F5344CB8AC3E}">
        <p14:creationId xmlns:p14="http://schemas.microsoft.com/office/powerpoint/2010/main" val="1038657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Research Partners</a:t>
            </a:r>
            <a:endParaRPr lang="en-US" sz="4800" dirty="0"/>
          </a:p>
        </p:txBody>
      </p:sp>
      <p:pic>
        <p:nvPicPr>
          <p:cNvPr id="4" name="Content Placeholder 9" descr="cbpr_technical.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0940" t="11786" r="5553" b="36022"/>
              <a:stretch>
                <a:fillRect/>
              </a:stretch>
            </p:blipFill>
          </mc:Choice>
          <mc:Fallback>
            <p:blipFill>
              <a:blip r:embed="rId4"/>
              <a:srcRect l="10940" t="11786" r="5553" b="36022"/>
              <a:stretch>
                <a:fillRect/>
              </a:stretch>
            </p:blipFill>
          </mc:Fallback>
        </mc:AlternateContent>
        <p:spPr>
          <a:xfrm>
            <a:off x="804568" y="1524000"/>
            <a:ext cx="7534864" cy="3767432"/>
          </a:xfrm>
          <a:prstGeom prst="rect">
            <a:avLst/>
          </a:prstGeom>
        </p:spPr>
      </p:pic>
      <p:sp>
        <p:nvSpPr>
          <p:cNvPr id="5" name="TextBox 4"/>
          <p:cNvSpPr txBox="1"/>
          <p:nvPr/>
        </p:nvSpPr>
        <p:spPr>
          <a:xfrm>
            <a:off x="513293" y="5601266"/>
            <a:ext cx="8346073" cy="646331"/>
          </a:xfrm>
          <a:prstGeom prst="rect">
            <a:avLst/>
          </a:prstGeom>
          <a:noFill/>
        </p:spPr>
        <p:txBody>
          <a:bodyPr wrap="square" rtlCol="0">
            <a:spAutoFit/>
          </a:bodyPr>
          <a:lstStyle/>
          <a:p>
            <a:r>
              <a:rPr lang="en-US" sz="1200" dirty="0" err="1">
                <a:solidFill>
                  <a:srgbClr val="000000"/>
                </a:solidFill>
              </a:rPr>
              <a:t>Nicolaidis</a:t>
            </a:r>
            <a:r>
              <a:rPr lang="en-US" sz="1200" dirty="0">
                <a:solidFill>
                  <a:srgbClr val="000000"/>
                </a:solidFill>
              </a:rPr>
              <a:t>, C., </a:t>
            </a:r>
            <a:r>
              <a:rPr lang="en-US" sz="1200" dirty="0" err="1">
                <a:solidFill>
                  <a:srgbClr val="000000"/>
                </a:solidFill>
              </a:rPr>
              <a:t>Raymaker</a:t>
            </a:r>
            <a:r>
              <a:rPr lang="en-US" sz="1200" dirty="0">
                <a:solidFill>
                  <a:srgbClr val="000000"/>
                </a:solidFill>
              </a:rPr>
              <a:t>, R., McDonald, K., Robertson, S., </a:t>
            </a:r>
            <a:r>
              <a:rPr lang="en-US" sz="1200" dirty="0" err="1">
                <a:solidFill>
                  <a:srgbClr val="000000"/>
                </a:solidFill>
              </a:rPr>
              <a:t>Dern</a:t>
            </a:r>
            <a:r>
              <a:rPr lang="en-US" sz="1200" dirty="0">
                <a:solidFill>
                  <a:srgbClr val="000000"/>
                </a:solidFill>
              </a:rPr>
              <a:t>, S., &amp; </a:t>
            </a:r>
            <a:r>
              <a:rPr lang="en-US" sz="1200" dirty="0" err="1">
                <a:solidFill>
                  <a:srgbClr val="000000"/>
                </a:solidFill>
              </a:rPr>
              <a:t>Ashkenzy</a:t>
            </a:r>
            <a:r>
              <a:rPr lang="en-US" sz="1200" dirty="0">
                <a:solidFill>
                  <a:srgbClr val="000000"/>
                </a:solidFill>
              </a:rPr>
              <a:t>, E. (2011). Collaboration strategies in non-traditional CBPR partnerships: Lessons from a geographically-dispersed partnership with autistic self-advocates. </a:t>
            </a:r>
            <a:r>
              <a:rPr lang="en-US" sz="1200" i="1" dirty="0">
                <a:solidFill>
                  <a:srgbClr val="000000"/>
                </a:solidFill>
              </a:rPr>
              <a:t>Progress in Community Health Partnerships: Research, Education, and Action, 5</a:t>
            </a:r>
            <a:r>
              <a:rPr lang="en-US" sz="1200" dirty="0">
                <a:solidFill>
                  <a:srgbClr val="000000"/>
                </a:solidFill>
              </a:rPr>
              <a:t>, 143-150.</a:t>
            </a:r>
          </a:p>
        </p:txBody>
      </p:sp>
    </p:spTree>
    <p:extLst>
      <p:ext uri="{BB962C8B-B14F-4D97-AF65-F5344CB8AC3E}">
        <p14:creationId xmlns:p14="http://schemas.microsoft.com/office/powerpoint/2010/main" val="4234358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Research </a:t>
            </a:r>
            <a:r>
              <a:rPr lang="en-US" sz="4800" dirty="0"/>
              <a:t>P</a:t>
            </a:r>
            <a:r>
              <a:rPr lang="en-US" sz="4800" dirty="0" smtClean="0"/>
              <a:t>artners</a:t>
            </a:r>
            <a:endParaRPr lang="en-US" sz="4800" dirty="0"/>
          </a:p>
        </p:txBody>
      </p:sp>
      <p:sp>
        <p:nvSpPr>
          <p:cNvPr id="3" name="Content Placeholder 2"/>
          <p:cNvSpPr>
            <a:spLocks noGrp="1"/>
          </p:cNvSpPr>
          <p:nvPr>
            <p:ph idx="1"/>
          </p:nvPr>
        </p:nvSpPr>
        <p:spPr>
          <a:xfrm>
            <a:off x="628650" y="1828800"/>
            <a:ext cx="7886700" cy="4351338"/>
          </a:xfrm>
        </p:spPr>
        <p:txBody>
          <a:bodyPr>
            <a:noAutofit/>
          </a:bodyPr>
          <a:lstStyle/>
          <a:p>
            <a:r>
              <a:rPr lang="en-US" sz="3200" dirty="0" smtClean="0"/>
              <a:t>Research questions and methods</a:t>
            </a:r>
          </a:p>
          <a:p>
            <a:pPr lvl="1"/>
            <a:r>
              <a:rPr lang="en-US" sz="2800" dirty="0" smtClean="0"/>
              <a:t>Relevant </a:t>
            </a:r>
            <a:r>
              <a:rPr lang="en-US" sz="2800" dirty="0"/>
              <a:t>questions and desired interventions</a:t>
            </a:r>
          </a:p>
          <a:p>
            <a:pPr lvl="1"/>
            <a:r>
              <a:rPr lang="en-US" sz="2800" dirty="0"/>
              <a:t>Respectful </a:t>
            </a:r>
            <a:r>
              <a:rPr lang="en-US" sz="2800" dirty="0" smtClean="0"/>
              <a:t>research and equitable inclusion (human rights, dignity, inclusion, priorities)</a:t>
            </a:r>
            <a:endParaRPr lang="en-US" sz="2800" dirty="0"/>
          </a:p>
          <a:p>
            <a:pPr lvl="1"/>
            <a:r>
              <a:rPr lang="en-US" sz="2800" dirty="0" smtClean="0"/>
              <a:t>Accessible research participation</a:t>
            </a:r>
          </a:p>
          <a:p>
            <a:pPr lvl="1"/>
            <a:r>
              <a:rPr lang="en-US" sz="2800" dirty="0" smtClean="0"/>
              <a:t>Less harm</a:t>
            </a:r>
            <a:endParaRPr lang="en-US" sz="2800" dirty="0"/>
          </a:p>
          <a:p>
            <a:pPr lvl="1"/>
            <a:r>
              <a:rPr lang="en-US" sz="2800" dirty="0"/>
              <a:t>Personal and community benefits</a:t>
            </a:r>
          </a:p>
          <a:p>
            <a:pPr lvl="1"/>
            <a:r>
              <a:rPr lang="en-US" sz="2800" i="1" dirty="0"/>
              <a:t>Better </a:t>
            </a:r>
            <a:r>
              <a:rPr lang="en-US" sz="2800" i="1" dirty="0" smtClean="0"/>
              <a:t>science and better community outcomes!</a:t>
            </a:r>
            <a:endParaRPr lang="en-US" sz="2800" i="1" dirty="0"/>
          </a:p>
          <a:p>
            <a:pPr lvl="1"/>
            <a:endParaRPr lang="en-US" sz="2400" dirty="0" smtClean="0"/>
          </a:p>
        </p:txBody>
      </p:sp>
      <p:sp>
        <p:nvSpPr>
          <p:cNvPr id="5" name="Slide Number Placeholder 4"/>
          <p:cNvSpPr>
            <a:spLocks noGrp="1"/>
          </p:cNvSpPr>
          <p:nvPr>
            <p:ph type="sldNum" sz="quarter" idx="12"/>
          </p:nvPr>
        </p:nvSpPr>
        <p:spPr/>
        <p:txBody>
          <a:bodyPr/>
          <a:lstStyle/>
          <a:p>
            <a:fld id="{16A77B93-D4E3-4C75-8994-1369B3F077DA}" type="slidenum">
              <a:rPr lang="en-US" smtClean="0"/>
              <a:pPr/>
              <a:t>12</a:t>
            </a:fld>
            <a:endParaRPr lang="en-US"/>
          </a:p>
        </p:txBody>
      </p:sp>
      <p:sp>
        <p:nvSpPr>
          <p:cNvPr id="4" name="Rectangle 3"/>
          <p:cNvSpPr/>
          <p:nvPr/>
        </p:nvSpPr>
        <p:spPr>
          <a:xfrm>
            <a:off x="-9236" y="5826195"/>
            <a:ext cx="9067800" cy="707886"/>
          </a:xfrm>
          <a:prstGeom prst="rect">
            <a:avLst/>
          </a:prstGeom>
        </p:spPr>
        <p:txBody>
          <a:bodyPr wrap="square">
            <a:spAutoFit/>
          </a:bodyPr>
          <a:lstStyle/>
          <a:p>
            <a:pPr algn="ctr"/>
            <a:r>
              <a:rPr lang="en-US" sz="2000" b="1" i="1" dirty="0"/>
              <a:t>It seems more accurate because then the questions change so they would understand it and they would be answered more accurate that way too. </a:t>
            </a:r>
          </a:p>
        </p:txBody>
      </p:sp>
    </p:spTree>
    <p:extLst>
      <p:ext uri="{BB962C8B-B14F-4D97-AF65-F5344CB8AC3E}">
        <p14:creationId xmlns:p14="http://schemas.microsoft.com/office/powerpoint/2010/main" val="763139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514600"/>
            <a:ext cx="6858000" cy="2387600"/>
          </a:xfrm>
        </p:spPr>
        <p:txBody>
          <a:bodyPr>
            <a:normAutofit fontScale="90000"/>
          </a:bodyPr>
          <a:lstStyle/>
          <a:p>
            <a:r>
              <a:rPr lang="en-US" dirty="0" smtClean="0"/>
              <a:t>Accessible, Respectful Research on </a:t>
            </a:r>
            <a:r>
              <a:rPr lang="en-US" b="1" dirty="0" smtClean="0"/>
              <a:t>Outcomes Important to People with Disabilities </a:t>
            </a:r>
            <a:r>
              <a:rPr lang="en-US" dirty="0" smtClean="0"/>
              <a:t>and Increased </a:t>
            </a:r>
            <a:r>
              <a:rPr lang="en-US" b="1" dirty="0" smtClean="0"/>
              <a:t>Knowledge Translation</a:t>
            </a:r>
            <a:endParaRPr lang="en-US" b="1" dirty="0"/>
          </a:p>
        </p:txBody>
      </p:sp>
      <p:sp>
        <p:nvSpPr>
          <p:cNvPr id="4" name="Slide Number Placeholder 3"/>
          <p:cNvSpPr>
            <a:spLocks noGrp="1"/>
          </p:cNvSpPr>
          <p:nvPr>
            <p:ph type="sldNum" sz="quarter" idx="12"/>
          </p:nvPr>
        </p:nvSpPr>
        <p:spPr/>
        <p:txBody>
          <a:bodyPr/>
          <a:lstStyle/>
          <a:p>
            <a:fld id="{16A77B93-D4E3-4C75-8994-1369B3F077DA}" type="slidenum">
              <a:rPr lang="en-US" smtClean="0"/>
              <a:pPr/>
              <a:t>13</a:t>
            </a:fld>
            <a:endParaRPr lang="en-US" dirty="0"/>
          </a:p>
        </p:txBody>
      </p:sp>
    </p:spTree>
    <p:extLst>
      <p:ext uri="{BB962C8B-B14F-4D97-AF65-F5344CB8AC3E}">
        <p14:creationId xmlns:p14="http://schemas.microsoft.com/office/powerpoint/2010/main" val="700319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Accessible Research</a:t>
            </a:r>
            <a:endParaRPr lang="en-US" sz="4800" dirty="0"/>
          </a:p>
        </p:txBody>
      </p:sp>
      <p:sp>
        <p:nvSpPr>
          <p:cNvPr id="3" name="Content Placeholder 2"/>
          <p:cNvSpPr>
            <a:spLocks noGrp="1"/>
          </p:cNvSpPr>
          <p:nvPr>
            <p:ph idx="1"/>
          </p:nvPr>
        </p:nvSpPr>
        <p:spPr/>
        <p:txBody>
          <a:bodyPr>
            <a:noAutofit/>
          </a:bodyPr>
          <a:lstStyle/>
          <a:p>
            <a:r>
              <a:rPr lang="en-US" sz="2400" b="1" dirty="0" smtClean="0"/>
              <a:t>Remove barriers, provide supports </a:t>
            </a:r>
          </a:p>
          <a:p>
            <a:r>
              <a:rPr lang="en-US" sz="2400" dirty="0" smtClean="0"/>
              <a:t>Accessible locations </a:t>
            </a:r>
          </a:p>
          <a:p>
            <a:r>
              <a:rPr lang="en-US" sz="2400" dirty="0" smtClean="0"/>
              <a:t>Varied recruitment</a:t>
            </a:r>
          </a:p>
          <a:p>
            <a:r>
              <a:rPr lang="en-US" sz="2400" dirty="0" smtClean="0"/>
              <a:t>Specific information </a:t>
            </a:r>
            <a:r>
              <a:rPr lang="en-US" sz="2400" dirty="0"/>
              <a:t>on where to go, who to </a:t>
            </a:r>
            <a:r>
              <a:rPr lang="en-US" sz="2400" dirty="0" smtClean="0"/>
              <a:t>contact</a:t>
            </a:r>
          </a:p>
          <a:p>
            <a:r>
              <a:rPr lang="en-US" sz="2400" dirty="0" smtClean="0"/>
              <a:t>Invite/offer support provider if desired </a:t>
            </a:r>
          </a:p>
          <a:p>
            <a:r>
              <a:rPr lang="en-US" sz="2400" dirty="0" smtClean="0"/>
              <a:t>Accessible </a:t>
            </a:r>
            <a:r>
              <a:rPr lang="en-US" sz="2400" dirty="0"/>
              <a:t>materials (plain language, picture boards, asynchronous communication)</a:t>
            </a:r>
          </a:p>
          <a:p>
            <a:r>
              <a:rPr lang="en-US" sz="2400" dirty="0"/>
              <a:t>Read materials out loud</a:t>
            </a:r>
          </a:p>
          <a:p>
            <a:r>
              <a:rPr lang="en-US" sz="2400" dirty="0"/>
              <a:t>Assistance with paperwork</a:t>
            </a:r>
          </a:p>
          <a:p>
            <a:r>
              <a:rPr lang="en-US" sz="2400" dirty="0"/>
              <a:t>Demonstrate </a:t>
            </a:r>
            <a:r>
              <a:rPr lang="en-US" sz="2400" dirty="0" smtClean="0"/>
              <a:t>procedures</a:t>
            </a:r>
          </a:p>
          <a:p>
            <a:r>
              <a:rPr lang="en-US" sz="2400" dirty="0" smtClean="0"/>
              <a:t>Accommodations </a:t>
            </a:r>
            <a:r>
              <a:rPr lang="en-US" sz="2400" dirty="0"/>
              <a:t>for one participant may not be the needed accommodations for another participant </a:t>
            </a:r>
            <a:r>
              <a:rPr lang="en-US" sz="2400" dirty="0" smtClean="0"/>
              <a:t> (flexible)</a:t>
            </a:r>
            <a:endParaRPr lang="en-US" sz="2400" dirty="0"/>
          </a:p>
          <a:p>
            <a:endParaRPr lang="en-US" sz="2400" dirty="0" smtClean="0"/>
          </a:p>
          <a:p>
            <a:pPr marL="457200" lvl="1" indent="0">
              <a:buNone/>
            </a:pPr>
            <a:endParaRPr lang="en-US" sz="2000" dirty="0" smtClean="0"/>
          </a:p>
          <a:p>
            <a:endParaRPr lang="en-US" sz="2400" dirty="0"/>
          </a:p>
        </p:txBody>
      </p:sp>
      <p:sp>
        <p:nvSpPr>
          <p:cNvPr id="5" name="Slide Number Placeholder 4"/>
          <p:cNvSpPr>
            <a:spLocks noGrp="1"/>
          </p:cNvSpPr>
          <p:nvPr>
            <p:ph type="sldNum" sz="quarter" idx="12"/>
          </p:nvPr>
        </p:nvSpPr>
        <p:spPr/>
        <p:txBody>
          <a:bodyPr/>
          <a:lstStyle/>
          <a:p>
            <a:fld id="{16A77B93-D4E3-4C75-8994-1369B3F077DA}" type="slidenum">
              <a:rPr lang="en-US" smtClean="0"/>
              <a:pPr/>
              <a:t>14</a:t>
            </a:fld>
            <a:endParaRPr lang="en-US"/>
          </a:p>
        </p:txBody>
      </p:sp>
    </p:spTree>
    <p:extLst>
      <p:ext uri="{BB962C8B-B14F-4D97-AF65-F5344CB8AC3E}">
        <p14:creationId xmlns:p14="http://schemas.microsoft.com/office/powerpoint/2010/main" val="2866990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Your Tomorrow -- Get Involved!</a:t>
            </a:r>
            <a:endParaRPr lang="en-US" sz="4800" dirty="0"/>
          </a:p>
        </p:txBody>
      </p:sp>
      <p:sp>
        <p:nvSpPr>
          <p:cNvPr id="3" name="Content Placeholder 2"/>
          <p:cNvSpPr>
            <a:spLocks noGrp="1"/>
          </p:cNvSpPr>
          <p:nvPr>
            <p:ph idx="1"/>
          </p:nvPr>
        </p:nvSpPr>
        <p:spPr/>
        <p:txBody>
          <a:bodyPr>
            <a:noAutofit/>
          </a:bodyPr>
          <a:lstStyle/>
          <a:p>
            <a:r>
              <a:rPr lang="en-US" sz="2800" dirty="0" smtClean="0"/>
              <a:t>Serve on a grant review panel</a:t>
            </a:r>
          </a:p>
          <a:p>
            <a:r>
              <a:rPr lang="en-US" sz="2800" dirty="0" smtClean="0"/>
              <a:t>Be a research partner</a:t>
            </a:r>
          </a:p>
          <a:p>
            <a:r>
              <a:rPr lang="en-US" sz="2800" dirty="0" smtClean="0"/>
              <a:t>Be a research participant</a:t>
            </a:r>
          </a:p>
          <a:p>
            <a:r>
              <a:rPr lang="en-US" sz="2800" dirty="0" smtClean="0"/>
              <a:t>Questions to consider:</a:t>
            </a:r>
          </a:p>
          <a:p>
            <a:pPr lvl="1"/>
            <a:r>
              <a:rPr lang="en-US" sz="2400" i="1" dirty="0" smtClean="0"/>
              <a:t>Do I think this research is important?</a:t>
            </a:r>
          </a:p>
          <a:p>
            <a:pPr lvl="1"/>
            <a:r>
              <a:rPr lang="en-US" sz="2400" i="1" dirty="0" smtClean="0"/>
              <a:t>Is this research respectful?</a:t>
            </a:r>
          </a:p>
          <a:p>
            <a:pPr lvl="1"/>
            <a:r>
              <a:rPr lang="en-US" sz="2400" i="1" dirty="0" smtClean="0"/>
              <a:t>What are the (legal, social, economic, psychological, physical) risks of being a research participant?</a:t>
            </a:r>
          </a:p>
          <a:p>
            <a:pPr lvl="1"/>
            <a:r>
              <a:rPr lang="en-US" sz="2400" i="1" dirty="0" smtClean="0"/>
              <a:t>What are the (direct and indirect) benefits of this research?</a:t>
            </a:r>
          </a:p>
          <a:p>
            <a:pPr lvl="1"/>
            <a:r>
              <a:rPr lang="en-US" sz="2400" i="1" dirty="0" smtClean="0"/>
              <a:t>What will the researchers do to keep me from being harmed?</a:t>
            </a:r>
            <a:endParaRPr lang="en-US" sz="2400" i="1" dirty="0"/>
          </a:p>
        </p:txBody>
      </p:sp>
      <p:sp>
        <p:nvSpPr>
          <p:cNvPr id="4" name="Slide Number Placeholder 3"/>
          <p:cNvSpPr>
            <a:spLocks noGrp="1"/>
          </p:cNvSpPr>
          <p:nvPr>
            <p:ph type="sldNum" sz="quarter" idx="12"/>
          </p:nvPr>
        </p:nvSpPr>
        <p:spPr/>
        <p:txBody>
          <a:bodyPr/>
          <a:lstStyle/>
          <a:p>
            <a:fld id="{16A77B93-D4E3-4C75-8994-1369B3F077DA}" type="slidenum">
              <a:rPr lang="en-US" smtClean="0"/>
              <a:pPr/>
              <a:t>15</a:t>
            </a:fld>
            <a:endParaRPr lang="en-US"/>
          </a:p>
        </p:txBody>
      </p:sp>
    </p:spTree>
    <p:extLst>
      <p:ext uri="{BB962C8B-B14F-4D97-AF65-F5344CB8AC3E}">
        <p14:creationId xmlns:p14="http://schemas.microsoft.com/office/powerpoint/2010/main" val="2626674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947" r="34788" b="13995"/>
          <a:stretch/>
        </p:blipFill>
        <p:spPr>
          <a:xfrm>
            <a:off x="2913366" y="4358729"/>
            <a:ext cx="3108960" cy="2377440"/>
          </a:xfrm>
          <a:prstGeom prst="rect">
            <a:avLst/>
          </a:prstGeom>
        </p:spPr>
      </p:pic>
      <p:pic>
        <p:nvPicPr>
          <p:cNvPr id="6" name="Picture 5"/>
          <p:cNvPicPr>
            <a:picLocks noChangeAspect="1"/>
          </p:cNvPicPr>
          <p:nvPr/>
        </p:nvPicPr>
        <p:blipFill>
          <a:blip r:embed="rId4"/>
          <a:stretch>
            <a:fillRect/>
          </a:stretch>
        </p:blipFill>
        <p:spPr>
          <a:xfrm>
            <a:off x="-572434" y="4816095"/>
            <a:ext cx="2823346" cy="1711000"/>
          </a:xfrm>
          <a:prstGeom prst="rect">
            <a:avLst/>
          </a:prstGeom>
        </p:spPr>
      </p:pic>
      <p:sp>
        <p:nvSpPr>
          <p:cNvPr id="2" name="Title 1"/>
          <p:cNvSpPr>
            <a:spLocks noGrp="1"/>
          </p:cNvSpPr>
          <p:nvPr>
            <p:ph type="title"/>
          </p:nvPr>
        </p:nvSpPr>
        <p:spPr/>
        <p:txBody>
          <a:bodyPr>
            <a:normAutofit/>
          </a:bodyPr>
          <a:lstStyle/>
          <a:p>
            <a:r>
              <a:rPr lang="en-US" dirty="0" smtClean="0"/>
              <a:t>Scientific Health (Patient-Centered) Research</a:t>
            </a:r>
            <a:endParaRPr lang="en-US" dirty="0"/>
          </a:p>
        </p:txBody>
      </p:sp>
      <p:sp>
        <p:nvSpPr>
          <p:cNvPr id="3" name="Content Placeholder 2"/>
          <p:cNvSpPr>
            <a:spLocks noGrp="1"/>
          </p:cNvSpPr>
          <p:nvPr>
            <p:ph idx="1"/>
          </p:nvPr>
        </p:nvSpPr>
        <p:spPr>
          <a:xfrm>
            <a:off x="457200" y="1295400"/>
            <a:ext cx="8229600" cy="4788581"/>
          </a:xfrm>
        </p:spPr>
        <p:txBody>
          <a:bodyPr>
            <a:noAutofit/>
          </a:bodyPr>
          <a:lstStyle/>
          <a:p>
            <a:pPr lvl="0">
              <a:spcBef>
                <a:spcPts val="0"/>
              </a:spcBef>
            </a:pPr>
            <a:endParaRPr lang="en-US" sz="2600" b="1" dirty="0" smtClean="0">
              <a:solidFill>
                <a:schemeClr val="accent5">
                  <a:lumMod val="50000"/>
                </a:schemeClr>
              </a:solidFill>
            </a:endParaRPr>
          </a:p>
          <a:p>
            <a:pPr lvl="0">
              <a:spcBef>
                <a:spcPts val="0"/>
              </a:spcBef>
            </a:pPr>
            <a:endParaRPr lang="en-US" sz="2600" dirty="0" smtClean="0">
              <a:solidFill>
                <a:schemeClr val="accent5">
                  <a:lumMod val="50000"/>
                </a:schemeClr>
              </a:solidFill>
            </a:endParaRP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25" y="1904782"/>
            <a:ext cx="3105150" cy="2067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609521"/>
            <a:ext cx="1802536" cy="2657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5920299" y="4077324"/>
            <a:ext cx="1447800" cy="45720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50000"/>
                  </a:schemeClr>
                </a:solidFill>
              </a:rPr>
              <a:t>Thinking</a:t>
            </a:r>
            <a:endParaRPr lang="en-US" sz="2400" dirty="0"/>
          </a:p>
        </p:txBody>
      </p:sp>
      <p:sp>
        <p:nvSpPr>
          <p:cNvPr id="19" name="Rounded Rectangular Callout 18"/>
          <p:cNvSpPr/>
          <p:nvPr/>
        </p:nvSpPr>
        <p:spPr>
          <a:xfrm>
            <a:off x="6716855" y="4637852"/>
            <a:ext cx="1447800" cy="45720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5">
                    <a:lumMod val="50000"/>
                  </a:schemeClr>
                </a:solidFill>
              </a:rPr>
              <a:t>Doing</a:t>
            </a:r>
            <a:endParaRPr lang="en-US" sz="2400" dirty="0"/>
          </a:p>
        </p:txBody>
      </p:sp>
      <p:sp>
        <p:nvSpPr>
          <p:cNvPr id="20" name="Rounded Rectangular Callout 19"/>
          <p:cNvSpPr/>
          <p:nvPr/>
        </p:nvSpPr>
        <p:spPr>
          <a:xfrm>
            <a:off x="7515447" y="4070625"/>
            <a:ext cx="1447800" cy="45720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5">
                    <a:lumMod val="50000"/>
                  </a:schemeClr>
                </a:solidFill>
              </a:rPr>
              <a:t>Feeling</a:t>
            </a:r>
            <a:endParaRPr lang="en-US" sz="2400" dirty="0"/>
          </a:p>
        </p:txBody>
      </p:sp>
      <p:sp>
        <p:nvSpPr>
          <p:cNvPr id="14" name="Rounded Rectangular Callout 13"/>
          <p:cNvSpPr/>
          <p:nvPr/>
        </p:nvSpPr>
        <p:spPr>
          <a:xfrm>
            <a:off x="6096000" y="5205079"/>
            <a:ext cx="2867247" cy="479413"/>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5">
                    <a:lumMod val="50000"/>
                  </a:schemeClr>
                </a:solidFill>
              </a:rPr>
              <a:t>Health outcomes</a:t>
            </a:r>
            <a:endParaRPr lang="en-US" sz="2400" dirty="0"/>
          </a:p>
        </p:txBody>
      </p:sp>
      <p:sp>
        <p:nvSpPr>
          <p:cNvPr id="15" name="Rounded Rectangular Callout 14"/>
          <p:cNvSpPr/>
          <p:nvPr/>
        </p:nvSpPr>
        <p:spPr>
          <a:xfrm>
            <a:off x="6451057" y="5861187"/>
            <a:ext cx="2128779" cy="45720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5">
                    <a:lumMod val="50000"/>
                  </a:schemeClr>
                </a:solidFill>
              </a:rPr>
              <a:t>Quality of Life</a:t>
            </a:r>
            <a:endParaRPr lang="en-US" sz="2400" dirty="0"/>
          </a:p>
        </p:txBody>
      </p:sp>
      <p:pic>
        <p:nvPicPr>
          <p:cNvPr id="16" name="Picture 15"/>
          <p:cNvPicPr/>
          <p:nvPr/>
        </p:nvPicPr>
        <p:blipFill>
          <a:blip r:embed="rId7" cstate="print">
            <a:extLst>
              <a:ext uri="{28A0092B-C50C-407E-A947-70E740481C1C}">
                <a14:useLocalDpi xmlns:a14="http://schemas.microsoft.com/office/drawing/2010/main" val="0"/>
              </a:ext>
            </a:extLst>
          </a:blip>
          <a:stretch>
            <a:fillRect/>
          </a:stretch>
        </p:blipFill>
        <p:spPr>
          <a:xfrm>
            <a:off x="3406023" y="4662011"/>
            <a:ext cx="1398816" cy="1631285"/>
          </a:xfrm>
          <a:prstGeom prst="rect">
            <a:avLst/>
          </a:prstGeom>
        </p:spPr>
      </p:pic>
      <p:pic>
        <p:nvPicPr>
          <p:cNvPr id="17" name="Picture 16"/>
          <p:cNvPicPr/>
          <p:nvPr/>
        </p:nvPicPr>
        <p:blipFill>
          <a:blip r:embed="rId8" cstate="print">
            <a:extLst>
              <a:ext uri="{28A0092B-C50C-407E-A947-70E740481C1C}">
                <a14:useLocalDpi xmlns:a14="http://schemas.microsoft.com/office/drawing/2010/main" val="0"/>
              </a:ext>
            </a:extLst>
          </a:blip>
          <a:stretch>
            <a:fillRect/>
          </a:stretch>
        </p:blipFill>
        <p:spPr>
          <a:xfrm>
            <a:off x="1614010" y="4587626"/>
            <a:ext cx="1390485" cy="1739003"/>
          </a:xfrm>
          <a:prstGeom prst="rect">
            <a:avLst/>
          </a:prstGeom>
        </p:spPr>
      </p:pic>
    </p:spTree>
    <p:extLst>
      <p:ext uri="{BB962C8B-B14F-4D97-AF65-F5344CB8AC3E}">
        <p14:creationId xmlns:p14="http://schemas.microsoft.com/office/powerpoint/2010/main" val="231084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Overview</a:t>
            </a:r>
            <a:endParaRPr lang="en-US" sz="4800" dirty="0"/>
          </a:p>
        </p:txBody>
      </p:sp>
      <p:sp>
        <p:nvSpPr>
          <p:cNvPr id="3" name="Content Placeholder 2"/>
          <p:cNvSpPr>
            <a:spLocks noGrp="1"/>
          </p:cNvSpPr>
          <p:nvPr>
            <p:ph idx="1"/>
          </p:nvPr>
        </p:nvSpPr>
        <p:spPr/>
        <p:txBody>
          <a:bodyPr>
            <a:normAutofit/>
          </a:bodyPr>
          <a:lstStyle/>
          <a:p>
            <a:pPr marL="0" indent="0">
              <a:buNone/>
            </a:pPr>
            <a:r>
              <a:rPr lang="en-US" sz="3600" dirty="0" smtClean="0"/>
              <a:t>Research and people with disabilities</a:t>
            </a:r>
          </a:p>
          <a:p>
            <a:pPr marL="514350" indent="-514350">
              <a:buAutoNum type="arabicPeriod"/>
            </a:pPr>
            <a:endParaRPr lang="en-US" sz="3200" dirty="0" smtClean="0"/>
          </a:p>
          <a:p>
            <a:pPr lvl="1"/>
            <a:r>
              <a:rPr lang="en-US" sz="2900" dirty="0" smtClean="0"/>
              <a:t>Yesterday</a:t>
            </a:r>
          </a:p>
          <a:p>
            <a:pPr lvl="1"/>
            <a:endParaRPr lang="en-US" sz="2900" dirty="0" smtClean="0"/>
          </a:p>
          <a:p>
            <a:pPr lvl="1"/>
            <a:r>
              <a:rPr lang="en-US" sz="2900" dirty="0" smtClean="0"/>
              <a:t>Today </a:t>
            </a:r>
          </a:p>
          <a:p>
            <a:pPr lvl="1"/>
            <a:endParaRPr lang="en-US" sz="2900" dirty="0" smtClean="0"/>
          </a:p>
          <a:p>
            <a:pPr lvl="1"/>
            <a:r>
              <a:rPr lang="en-US" sz="2900" dirty="0" smtClean="0"/>
              <a:t>Tomorrow</a:t>
            </a:r>
            <a:endParaRPr lang="en-US" sz="3200" dirty="0" smtClean="0"/>
          </a:p>
          <a:p>
            <a:endParaRPr lang="en-US" sz="3200" dirty="0"/>
          </a:p>
        </p:txBody>
      </p:sp>
      <p:sp>
        <p:nvSpPr>
          <p:cNvPr id="7" name="Slide Number Placeholder 6"/>
          <p:cNvSpPr>
            <a:spLocks noGrp="1"/>
          </p:cNvSpPr>
          <p:nvPr>
            <p:ph type="sldNum" sz="quarter" idx="12"/>
          </p:nvPr>
        </p:nvSpPr>
        <p:spPr/>
        <p:txBody>
          <a:bodyPr/>
          <a:lstStyle/>
          <a:p>
            <a:fld id="{16A77B93-D4E3-4C75-8994-1369B3F077DA}" type="slidenum">
              <a:rPr lang="en-US" smtClean="0"/>
              <a:pPr/>
              <a:t>3</a:t>
            </a:fld>
            <a:endParaRPr lang="en-US"/>
          </a:p>
        </p:txBody>
      </p:sp>
    </p:spTree>
    <p:extLst>
      <p:ext uri="{BB962C8B-B14F-4D97-AF65-F5344CB8AC3E}">
        <p14:creationId xmlns:p14="http://schemas.microsoft.com/office/powerpoint/2010/main" val="1560852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Yesterday</a:t>
            </a:r>
            <a:endParaRPr lang="en-US" sz="4800" dirty="0"/>
          </a:p>
        </p:txBody>
      </p:sp>
      <p:sp>
        <p:nvSpPr>
          <p:cNvPr id="3" name="Content Placeholder 2"/>
          <p:cNvSpPr>
            <a:spLocks noGrp="1"/>
          </p:cNvSpPr>
          <p:nvPr>
            <p:ph idx="1"/>
          </p:nvPr>
        </p:nvSpPr>
        <p:spPr/>
        <p:txBody>
          <a:bodyPr>
            <a:normAutofit/>
          </a:bodyPr>
          <a:lstStyle/>
          <a:p>
            <a:r>
              <a:rPr lang="en-US" sz="4000" dirty="0" smtClean="0">
                <a:solidFill>
                  <a:schemeClr val="tx2">
                    <a:lumMod val="75000"/>
                  </a:schemeClr>
                </a:solidFill>
              </a:rPr>
              <a:t>In the past, many people were </a:t>
            </a:r>
            <a:r>
              <a:rPr lang="en-US" sz="4000" b="1" dirty="0" smtClean="0">
                <a:solidFill>
                  <a:schemeClr val="tx2">
                    <a:lumMod val="75000"/>
                  </a:schemeClr>
                </a:solidFill>
              </a:rPr>
              <a:t>harmed</a:t>
            </a:r>
            <a:r>
              <a:rPr lang="en-US" sz="4000" dirty="0" smtClean="0">
                <a:solidFill>
                  <a:schemeClr val="tx2">
                    <a:lumMod val="75000"/>
                  </a:schemeClr>
                </a:solidFill>
              </a:rPr>
              <a:t> for “scientific research”</a:t>
            </a:r>
          </a:p>
        </p:txBody>
      </p:sp>
      <p:sp>
        <p:nvSpPr>
          <p:cNvPr id="5" name="Slide Number Placeholder 4"/>
          <p:cNvSpPr>
            <a:spLocks noGrp="1"/>
          </p:cNvSpPr>
          <p:nvPr>
            <p:ph type="sldNum" sz="quarter" idx="12"/>
          </p:nvPr>
        </p:nvSpPr>
        <p:spPr/>
        <p:txBody>
          <a:bodyPr/>
          <a:lstStyle/>
          <a:p>
            <a:fld id="{16A77B93-D4E3-4C75-8994-1369B3F077DA}" type="slidenum">
              <a:rPr lang="en-US" smtClean="0"/>
              <a:pPr/>
              <a:t>4</a:t>
            </a:fld>
            <a:endParaRPr lang="en-US"/>
          </a:p>
        </p:txBody>
      </p:sp>
    </p:spTree>
    <p:extLst>
      <p:ext uri="{BB962C8B-B14F-4D97-AF65-F5344CB8AC3E}">
        <p14:creationId xmlns:p14="http://schemas.microsoft.com/office/powerpoint/2010/main" val="1307532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t>Willowbrook</a:t>
            </a:r>
            <a:r>
              <a:rPr lang="en-US" sz="4000" dirty="0"/>
              <a:t> </a:t>
            </a:r>
            <a:r>
              <a:rPr lang="en-US" sz="4000" dirty="0" smtClean="0"/>
              <a:t>(1956 – 1971)</a:t>
            </a:r>
            <a:endParaRPr lang="en-US" sz="4000" dirty="0"/>
          </a:p>
        </p:txBody>
      </p:sp>
      <p:sp>
        <p:nvSpPr>
          <p:cNvPr id="3" name="Content Placeholder 2"/>
          <p:cNvSpPr>
            <a:spLocks noGrp="1"/>
          </p:cNvSpPr>
          <p:nvPr>
            <p:ph idx="1"/>
          </p:nvPr>
        </p:nvSpPr>
        <p:spPr/>
        <p:txBody>
          <a:bodyPr>
            <a:normAutofit/>
          </a:bodyPr>
          <a:lstStyle/>
          <a:p>
            <a:r>
              <a:rPr lang="en-US" sz="3200" dirty="0"/>
              <a:t>New York </a:t>
            </a:r>
            <a:r>
              <a:rPr lang="en-US" sz="3200" dirty="0" smtClean="0"/>
              <a:t>state </a:t>
            </a:r>
            <a:r>
              <a:rPr lang="en-US" sz="3200" b="1" dirty="0"/>
              <a:t>institution</a:t>
            </a:r>
            <a:r>
              <a:rPr lang="en-US" sz="3200" dirty="0"/>
              <a:t> for children with developmental disabilities</a:t>
            </a:r>
          </a:p>
          <a:p>
            <a:r>
              <a:rPr lang="en-US" sz="3200" dirty="0"/>
              <a:t>Studied the natural history of </a:t>
            </a:r>
            <a:r>
              <a:rPr lang="en-US" sz="3200" b="1" dirty="0"/>
              <a:t>hepatitis</a:t>
            </a:r>
            <a:r>
              <a:rPr lang="en-US" sz="3200" dirty="0"/>
              <a:t> </a:t>
            </a:r>
          </a:p>
          <a:p>
            <a:r>
              <a:rPr lang="en-US" sz="3200" b="1" dirty="0"/>
              <a:t>Infected children </a:t>
            </a:r>
            <a:r>
              <a:rPr lang="en-US" sz="3200" dirty="0"/>
              <a:t>with </a:t>
            </a:r>
            <a:r>
              <a:rPr lang="en-US" sz="3200" dirty="0" smtClean="0"/>
              <a:t>hepatitis (fed with stool extracts; injections)</a:t>
            </a:r>
            <a:endParaRPr lang="en-US" sz="3200" dirty="0"/>
          </a:p>
          <a:p>
            <a:r>
              <a:rPr lang="en-US" sz="3200" dirty="0"/>
              <a:t>Families could </a:t>
            </a:r>
            <a:r>
              <a:rPr lang="en-US" sz="3200" b="1" dirty="0"/>
              <a:t>bypass waitlist </a:t>
            </a:r>
            <a:r>
              <a:rPr lang="en-US" sz="3200" dirty="0"/>
              <a:t>for admittance by agreeing to participate in the research</a:t>
            </a:r>
          </a:p>
          <a:p>
            <a:r>
              <a:rPr lang="en-US" sz="3200" dirty="0"/>
              <a:t>Parents </a:t>
            </a:r>
            <a:r>
              <a:rPr lang="en-US" sz="3200" b="1" dirty="0"/>
              <a:t>not well informed of </a:t>
            </a:r>
            <a:r>
              <a:rPr lang="en-US" sz="3200" b="1" dirty="0" smtClean="0"/>
              <a:t>risks </a:t>
            </a:r>
            <a:endParaRPr lang="en-US" sz="3200" b="1" dirty="0"/>
          </a:p>
        </p:txBody>
      </p:sp>
      <p:sp>
        <p:nvSpPr>
          <p:cNvPr id="5" name="Slide Number Placeholder 4"/>
          <p:cNvSpPr>
            <a:spLocks noGrp="1"/>
          </p:cNvSpPr>
          <p:nvPr>
            <p:ph type="sldNum" sz="quarter" idx="12"/>
          </p:nvPr>
        </p:nvSpPr>
        <p:spPr/>
        <p:txBody>
          <a:bodyPr/>
          <a:lstStyle/>
          <a:p>
            <a:fld id="{16A77B93-D4E3-4C75-8994-1369B3F077DA}" type="slidenum">
              <a:rPr lang="en-US" smtClean="0"/>
              <a:pPr/>
              <a:t>5</a:t>
            </a:fld>
            <a:endParaRPr lang="en-US"/>
          </a:p>
        </p:txBody>
      </p:sp>
      <p:pic>
        <p:nvPicPr>
          <p:cNvPr id="6" name="Picture 5"/>
          <p:cNvPicPr>
            <a:picLocks noChangeAspect="1"/>
          </p:cNvPicPr>
          <p:nvPr/>
        </p:nvPicPr>
        <p:blipFill>
          <a:blip r:embed="rId3"/>
          <a:stretch>
            <a:fillRect/>
          </a:stretch>
        </p:blipFill>
        <p:spPr>
          <a:xfrm>
            <a:off x="6553200" y="130176"/>
            <a:ext cx="2397698" cy="1700867"/>
          </a:xfrm>
          <a:prstGeom prst="rect">
            <a:avLst/>
          </a:prstGeom>
        </p:spPr>
      </p:pic>
    </p:spTree>
    <p:extLst>
      <p:ext uri="{BB962C8B-B14F-4D97-AF65-F5344CB8AC3E}">
        <p14:creationId xmlns:p14="http://schemas.microsoft.com/office/powerpoint/2010/main" val="4164167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Today</a:t>
            </a:r>
            <a:endParaRPr lang="en-US" sz="4400" dirty="0"/>
          </a:p>
        </p:txBody>
      </p:sp>
      <p:sp>
        <p:nvSpPr>
          <p:cNvPr id="3" name="Content Placeholder 2"/>
          <p:cNvSpPr>
            <a:spLocks noGrp="1"/>
          </p:cNvSpPr>
          <p:nvPr>
            <p:ph idx="1"/>
          </p:nvPr>
        </p:nvSpPr>
        <p:spPr/>
        <p:txBody>
          <a:bodyPr>
            <a:noAutofit/>
          </a:bodyPr>
          <a:lstStyle/>
          <a:p>
            <a:r>
              <a:rPr lang="en-US" sz="3200" dirty="0" smtClean="0"/>
              <a:t>People with disabilities experience negative </a:t>
            </a:r>
            <a:r>
              <a:rPr lang="en-US" sz="3200" b="1" dirty="0" smtClean="0"/>
              <a:t>health outcomes (health and healthcare disparities)</a:t>
            </a:r>
          </a:p>
          <a:p>
            <a:endParaRPr lang="en-US" sz="3200" b="1" dirty="0" smtClean="0"/>
          </a:p>
          <a:p>
            <a:r>
              <a:rPr lang="en-US" sz="3200" b="1" dirty="0" smtClean="0"/>
              <a:t>Scientific research</a:t>
            </a:r>
            <a:r>
              <a:rPr lang="en-US" sz="3200" dirty="0" smtClean="0"/>
              <a:t> may help us promote health</a:t>
            </a:r>
          </a:p>
          <a:p>
            <a:endParaRPr lang="en-US" sz="3200" dirty="0" smtClean="0"/>
          </a:p>
        </p:txBody>
      </p:sp>
      <p:sp>
        <p:nvSpPr>
          <p:cNvPr id="4" name="Slide Number Placeholder 3"/>
          <p:cNvSpPr>
            <a:spLocks noGrp="1"/>
          </p:cNvSpPr>
          <p:nvPr>
            <p:ph type="sldNum" sz="quarter" idx="12"/>
          </p:nvPr>
        </p:nvSpPr>
        <p:spPr/>
        <p:txBody>
          <a:bodyPr/>
          <a:lstStyle/>
          <a:p>
            <a:fld id="{F8541E26-60D8-4855-B435-913E1A4A571C}" type="slidenum">
              <a:rPr lang="en-US" smtClean="0"/>
              <a:t>6</a:t>
            </a:fld>
            <a:endParaRPr lang="en-US"/>
          </a:p>
        </p:txBody>
      </p:sp>
    </p:spTree>
    <p:extLst>
      <p:ext uri="{BB962C8B-B14F-4D97-AF65-F5344CB8AC3E}">
        <p14:creationId xmlns:p14="http://schemas.microsoft.com/office/powerpoint/2010/main" val="236962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Today</a:t>
            </a:r>
            <a:endParaRPr lang="en-US" sz="4400" dirty="0"/>
          </a:p>
        </p:txBody>
      </p:sp>
      <p:sp>
        <p:nvSpPr>
          <p:cNvPr id="3" name="Content Placeholder 2"/>
          <p:cNvSpPr>
            <a:spLocks noGrp="1"/>
          </p:cNvSpPr>
          <p:nvPr>
            <p:ph idx="1"/>
          </p:nvPr>
        </p:nvSpPr>
        <p:spPr/>
        <p:txBody>
          <a:bodyPr>
            <a:noAutofit/>
          </a:bodyPr>
          <a:lstStyle/>
          <a:p>
            <a:r>
              <a:rPr lang="en-US" sz="2800" b="1" dirty="0" smtClean="0"/>
              <a:t>Marginalization, ethical challenges </a:t>
            </a:r>
            <a:r>
              <a:rPr lang="en-US" sz="2800" dirty="0" smtClean="0"/>
              <a:t>and feelings of </a:t>
            </a:r>
            <a:r>
              <a:rPr lang="en-US" sz="2800" b="1" dirty="0" smtClean="0"/>
              <a:t>distrust/disrespect</a:t>
            </a:r>
            <a:r>
              <a:rPr lang="en-US" sz="2800" dirty="0" smtClean="0"/>
              <a:t> may discourage and limit research with people with disabilities</a:t>
            </a:r>
          </a:p>
          <a:p>
            <a:pPr lvl="1"/>
            <a:endParaRPr lang="en-US" sz="2400" dirty="0" smtClean="0"/>
          </a:p>
          <a:p>
            <a:pPr lvl="1"/>
            <a:r>
              <a:rPr lang="en-US" sz="2400" dirty="0" smtClean="0"/>
              <a:t>A lot of research does not include people with disabilities</a:t>
            </a:r>
          </a:p>
          <a:p>
            <a:pPr lvl="1"/>
            <a:endParaRPr lang="en-US" sz="2400" dirty="0" smtClean="0"/>
          </a:p>
          <a:p>
            <a:pPr lvl="1"/>
            <a:r>
              <a:rPr lang="en-US" sz="2400" dirty="0" smtClean="0"/>
              <a:t>People </a:t>
            </a:r>
            <a:r>
              <a:rPr lang="en-US" sz="2400" dirty="0"/>
              <a:t>with disabilities have little influence on research</a:t>
            </a:r>
          </a:p>
          <a:p>
            <a:pPr lvl="1"/>
            <a:endParaRPr lang="en-US" sz="2400" dirty="0" smtClean="0"/>
          </a:p>
          <a:p>
            <a:pPr lvl="1"/>
            <a:r>
              <a:rPr lang="en-US" sz="2400" dirty="0" smtClean="0"/>
              <a:t>Research does not always address the priorities of people with disabilities</a:t>
            </a:r>
          </a:p>
          <a:p>
            <a:pPr lvl="1"/>
            <a:endParaRPr lang="en-US" sz="2400" dirty="0" smtClean="0"/>
          </a:p>
          <a:p>
            <a:pPr lvl="1"/>
            <a:r>
              <a:rPr lang="en-US" sz="2400" dirty="0" smtClean="0"/>
              <a:t>Research outcomes do not always include knowledge translation</a:t>
            </a:r>
          </a:p>
          <a:p>
            <a:endParaRPr lang="en-US" sz="2800" dirty="0" smtClean="0"/>
          </a:p>
        </p:txBody>
      </p:sp>
      <p:sp>
        <p:nvSpPr>
          <p:cNvPr id="4" name="Slide Number Placeholder 3"/>
          <p:cNvSpPr>
            <a:spLocks noGrp="1"/>
          </p:cNvSpPr>
          <p:nvPr>
            <p:ph type="sldNum" sz="quarter" idx="12"/>
          </p:nvPr>
        </p:nvSpPr>
        <p:spPr/>
        <p:txBody>
          <a:bodyPr/>
          <a:lstStyle/>
          <a:p>
            <a:fld id="{F8541E26-60D8-4855-B435-913E1A4A571C}" type="slidenum">
              <a:rPr lang="en-US" smtClean="0"/>
              <a:t>7</a:t>
            </a:fld>
            <a:endParaRPr lang="en-US"/>
          </a:p>
        </p:txBody>
      </p:sp>
    </p:spTree>
    <p:extLst>
      <p:ext uri="{BB962C8B-B14F-4D97-AF65-F5344CB8AC3E}">
        <p14:creationId xmlns:p14="http://schemas.microsoft.com/office/powerpoint/2010/main" val="177161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http://www.sunrisegroup.org/site/wp-content/uploads/2013/07/Inclus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6035" y="206373"/>
            <a:ext cx="2371521" cy="20494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800" dirty="0" smtClean="0"/>
              <a:t>Tomorrow</a:t>
            </a:r>
            <a:endParaRPr lang="en-US" sz="4800" dirty="0"/>
          </a:p>
        </p:txBody>
      </p:sp>
      <p:sp>
        <p:nvSpPr>
          <p:cNvPr id="3" name="Content Placeholder 2"/>
          <p:cNvSpPr>
            <a:spLocks noGrp="1"/>
          </p:cNvSpPr>
          <p:nvPr>
            <p:ph idx="1"/>
          </p:nvPr>
        </p:nvSpPr>
        <p:spPr>
          <a:xfrm>
            <a:off x="584489" y="2819400"/>
            <a:ext cx="7886700" cy="4351338"/>
          </a:xfrm>
        </p:spPr>
        <p:txBody>
          <a:bodyPr>
            <a:normAutofit/>
          </a:bodyPr>
          <a:lstStyle/>
          <a:p>
            <a:pPr marL="0" indent="0" algn="ctr">
              <a:buNone/>
            </a:pPr>
            <a:r>
              <a:rPr lang="en-US" sz="3600" dirty="0"/>
              <a:t>H</a:t>
            </a:r>
            <a:r>
              <a:rPr lang="en-US" sz="3600" dirty="0" smtClean="0"/>
              <a:t>ow do we pursue the </a:t>
            </a:r>
            <a:r>
              <a:rPr lang="en-US" sz="3600" b="1" i="1" dirty="0" smtClean="0"/>
              <a:t>safe, respectful inclusion </a:t>
            </a:r>
            <a:r>
              <a:rPr lang="en-US" sz="3600" dirty="0" smtClean="0"/>
              <a:t>of people with disabilities in health research?</a:t>
            </a:r>
          </a:p>
          <a:p>
            <a:endParaRPr lang="en-US" sz="3200" dirty="0" smtClean="0"/>
          </a:p>
        </p:txBody>
      </p:sp>
      <p:sp>
        <p:nvSpPr>
          <p:cNvPr id="5" name="Slide Number Placeholder 4"/>
          <p:cNvSpPr>
            <a:spLocks noGrp="1"/>
          </p:cNvSpPr>
          <p:nvPr>
            <p:ph type="sldNum" sz="quarter" idx="12"/>
          </p:nvPr>
        </p:nvSpPr>
        <p:spPr/>
        <p:txBody>
          <a:bodyPr/>
          <a:lstStyle/>
          <a:p>
            <a:fld id="{16A77B93-D4E3-4C75-8994-1369B3F077DA}" type="slidenum">
              <a:rPr lang="en-US" smtClean="0"/>
              <a:pPr/>
              <a:t>8</a:t>
            </a:fld>
            <a:endParaRPr lang="en-US"/>
          </a:p>
        </p:txBody>
      </p:sp>
      <p:sp>
        <p:nvSpPr>
          <p:cNvPr id="6" name="AutoShape 4" descr="data:image/jpeg;base64,/9j/4AAQSkZJRgABAQAAAQABAAD/2wCEAAkGBxMTEhUUERIVFBUVFBQXFRUYFBYYGBcaFxcWFxoeFhcYHCggGBolHRUVIjEhJyksLi4xGB8zODMsNygtLisBCgoKDg0OGxAQGy8mICQvLCwsLCwsLCwsNCwsLCwsLCwsLCwsLCwsLCwsLCwsLCwsLCwsLCwsLCwsLCwsLCwsLP/AABEIAMkA+gMBEQACEQEDEQH/xAAcAAEAAgMBAQEAAAAAAAAAAAAABQYDBAcCAQj/xABAEAACAQIEBAMFBgUCBAcAAAABAgADEQQFEiEGMUFRE2FxByIygZFCUqGxwdEUI2Lh8DNyFYKisiRDY3PS4vH/xAAaAQEAAgMBAAAAAAAAAAAAAAAAAgQBAwUG/8QAMREAAgIBBAEDAgQGAwEBAAAAAAECAxEEEiExQQUTUSIyYXGBoRQjkbHR4ULB8AYV/9oADAMBAAIRAxEAPwDuMAQBAEAQBAEAQBAEAQBAEAQBAEAQBAEAQBAEAQBAEAQBAEAQBAEAQBAEAQBAEAQBAEAQBAEAQBAEAQBAEAQBAEAQBAEAQBAEAQBAEAQBAEAQBAEAQBAEAQBAEAQBAEAQBAEAQBAKlj/aLgaVQ0y7sVNiyJdQRz3vv8pnaxgsmXY+nXprUouHRhsR+vY+UwDZgGPEVgiM7clUsfQC5mG8GUm3hFWy7j2hUcK6NTDGysSCPLVb4fxmiOoi3gvT9PsjHKeS2ywUBAEAQBAEAQBAEAQBAEAQBAEAQBAEAQBAEAQD4xsLnYDmYBVMV7RcAj6PFZt7FlQlR8+o9LyO5E/bl8FooVldQ6MGVgCrDcEHkRJEDJAMdenqVlvbUpF+1xaAfnjPuH62FqmnVQ8zpYC4cdwf0m1LPRLfHydQ9kWFqJhahfZXq3Re1gATbpcj8JGawyO5S5Re5AHitSDKVYXDAgjyIsYMp4eUcezvIXw9Vqdta81YfdPK/YzlXYrlhs79OrhOOW8M6pkCOuGoir8Yprq+nWdOGdqycO5xdjceskhJGsp/DfFbviquFxIAcVKgpsBa+kn3SO9hcHr+YFwgCAIAgCAIAgCAIAgCAIAgCAIAgCAIAgEPxhRqPgsQtIEu1JgAOZ7gedrzD6JQxuWT8+mib2IN+XKVnI6OODv3BODajgqCMbkLf01Etb5XliH2nPsacngnJIgY69ZUUsxsFFyZlJt4RGUlFZZzbOsxau5dvhBsgtyH7zrVVKCwcK++Vks+PB8yqtVVh4TMD0AOxPpyMWxi1yjFMpp/Sy45VxAH9ysPDflvsCfnyMoWUNcx5R1KdWpfTPhknmGMFNL8yfhHc/tOfqb1TDc+/BcKlXRidTA3be56zzlnuffPySRI5ZmTUzZrlPrp9PLylzSayVbxPmP9jDRZEcEAg3B5Gd6MlJZRg5txvQC5jh6mH2ql6fidtQZQvztsflI+5HdtLFemnZXKyPKXZ0uTK4gCAIAgCAIAgCAIAgCAIAgCAa+Pxa0aT1X2WmrM3oovAONYv2n41quqmURAdqegEW/qY7k+lpPCJbTrnD2aDFYenXA061uR2INiPqDItYIkjMA8u4AJOwAuZhtJZYKRikpV6zVfCUHlyFzbqfOeb1mpds+OEShNtYPdCnWNQeDfYHkbWExpPenLEHyvxISXJK085q07CvTJ87WP7GdOOstr4uj+v/uCO5o0czzE4x0o0L6b3ckdu/kP2nd0ziq/df6FG+crpKuH6kjm+TUxhGRFF0GoHqSNz9d5iq5+4mzbdp4qlxXgpOS5glKvTYuANQB36HY/nL1+HBo52mjJWKSR0fMMsp1h7679GGx+s5kLJQ6OxZTCzsj8JkbKwDvqQctzf0t0lPVaeN9qm+l4MUwlWtrZm4kUCiGOwUj8dv2mj1Clzq+lcpm7ODQ4axKOzpsbre3psfzEr+n1TjujOPD+RuTJT+Hajc0zdT0O9p0KqVSmo9ApXEXD9U0zX1bh726kMed+m80zqazI6HpGsjpZSjb9svJI4TiAvRw+okVKdVdY6soVhc/LYzdXZmPPZWujFXyhHrx+Xgu03mgQBAEAQBAEAQBAEAQBAEAQDTzjACvQq0SbCojLftcWvAOB5pwliqFXw6iWvycG6sO4/YzXfqq6VmTLen08739B1zhvN8PQw9GgoeyIATbrzJPqSTKH/wCvp3LHP9DdL0y5ZfBZsPikcXRg3of0l+u6uxZg8lGdc4PElgjOIMQTainxPz9On+eUp62xvFUO3/Y1S+DXxmULSphlvqFtR7/4ZV1mijCndHtdmY8GlgMYtOqpZgATY/Pb9pS0Nnt3p+HwTayW1lB57ienImvhcBTplmpoFLc7CZzxjwQjXGLbS7MHEFbRha7dqT/9pkJvEWy1palbdCD8tI4VRwbuCVRm0i7EAmw7mUXOcvJ7labTU4WEs9HXeAs9OIo6Kh/m0gAf6l6N+h/vLVM9yw+zyvq+hWnt3Q+2X7P4/wAFom45JVfaPX04S17aqiD6Xb9Jb0Uc2Gm9/SUbhzHPh69Oqb6L2YkbFTsbenP5ToXVxnBxXZXhJxkmdiBvOIXjVzagHo1F7o34C4/KRksxaIyjuW0p2U4Fa+HYqP5tJtQP3lI5H/q+gmipJxZHTwlCWJLlF1wNTVTQ9Sov69ZurluipG+yO2TRnkyAgCAIAgCAIAgCAIB8Y23PSAUbJPaGuIxooCnppuWWm9/eJAJFxyANj+Elt4MtF6kTB8JtAOeZxi2rVGY/DchB2H9+c8brNTK+xy8eD1GlqVNaiu/P5mbIcGtSqEckAg2t1I/wyfp9MLrtk/ghrLpV17ok7V4bIN6VUqfP9xOpL0ja81Taf/vg5sfUcrE45NrKMrZGL1TqfkDe/wA95b0eknW3K15kUtRKE57oLCNnPaujD1m+7Sc/RSZdsipRaZqistI4VWxOKxRYoruFF2CAmw8/pKVWmhHpHQe2Bf8A2bcY+IBhsQ3vgWpOftgfZJ+8OneW4T8Fa6rH1I6JNpXK7x/W04Gr/VpX6sL/AIXmq5/Qzp+jw3auP4Zf7ER7LcKPBrMR8Thd+wX/AO0hp1wy9/8AQWN2wj8LP9X/AKIPPsLUyzFrWpf6TElR0t9pD+n9prmnXLKL+jth6jpnVZ9y7/6f+f8AZ0vK8elektWmbq4v6dwfMGWoyUllHlb6J0WOufaKX7VcUAKCdy7fQAfqZ0/T48yZQ1D6JDH5B4mW00A/mJTV1tz1WuR87kTXC/be34bJShmvBi4Z4m/8Ii6S9ZT4YW9rgC4JboLWEr6/FNnHnlFnR1u2OW8JdstOFxAqodrHcMO235ESvGW5Epw2M57w7XehUddJ0Vb079A3r6apXqXOH0+Dq2wjPD8rn9C95I/uFfun/P1mdLmKcH4Zz9Uvq3fJIy0VhAEAQBAEAQBAEAQDBj6ZalUVebIwHqQQIBwLhRfDx1HWCvh1QX23XT3HqLTYyb6O2YTifC1DpFZQ17Wa639NXOQ2sgeuIcZppaVN2qHSLdjz/b5znepXOurbHuXCLmhq32bn0uTxUycfwxSw1Wvf+rn/AGkZaGP8L7S7x+5KOrf8Rv8AH/RSP+KCi6vfdTcDr6Tm+n+m6iVkbEsYLmu9Q09VbjJ5b8I6JlOZJiKYqUzseY6qeoPnPTSi4vDODXZGyO6JuSJsIXjR7YHEn/0mH12/WRn9rJ1fein+xpNsSbdaY/Bj+shUb9S+UYPaDwmaJOKwqkLfVUVeaH7y26X59pGyHlEqLljbIsnAPEzYqlorAiqg59HHf17iTrnu4NFsFF8dGP2nJUbDItJS38wFrdgp/UiYui5LCLnpmqjp7XOS8YNr2c0CmCUMLMXckdrnb8LTNUdscEPUNT/EXOePgleIcqTE0HpP1F1PVWHIiSlFSWGaNPqLKJ763hlY4Ay6rhFq+PVAo8/esAp5XueQP7SEIqCNuq1E9TNN8s9cQ0KWOqKaNWnU0CzLf3gL7kDqN5truX/FlezTzhzOJdaYFgBysLQayqUspGHxFQKPdqXdfK594fXT+E1amcpzTl8YLNCUasL5JnLKijVcgXt5X5zXCyEPueDFsW8YNLB4IeFVVh8Ncup+hFvxEsRht/uZV+6aa+MM2qVZadSnblVWx/3D++3zmFX9cpL4MWSzHD8P9iXkiuIAgCAIAgCAIAgHjxBq03Gq19N97cr27QD3AOWcc1g2KbTTClfd1ggFu9/nt8pth0SQ4Y4WXF03ZqrIyva1g3QG5mZSwGy0cPcJth6up6gqKPhFiDf0PSUraI2Wxsfg3x1DjU615LUZvKxxnKcqbF4lqato+Nix35H+8vylsjk4ldfu2NZJDL8RXy3EFXBIPxL9l16FfP8A/JhqNseDMZT09mGdQwOLSqivTN1YXH9/OUpJp4Z2ITU1uRB+0JiMvr25kKPq6zXZ9rN1TxNMhfZHhSlCsW2LVFPy0yNXRK+W6RfGUEEEXB5ibTSRGT5UKbEgAC50gDkJGMUjLeSWdARYi4kjBhpUAnwiwgGVzcQDnnEoqYnEmkr6adJggQ3szaGYsbehXytOfqJuU9vwdvRxjTV7jXL5/TODQoZLVw9ahUBF/GpLZb/aNjfuOY+c1wUoyX5m+y6u2uUceGdTG06h500swoXu17aVP7/pNV2FByfgnXJp4ICtUvKGh0r1M/et+1dL5/1/cazU+2tkO/P4f7NugHVdwwDW72IMs+oOVdkbYddNIhoXw4y/NEdVwlc1ggIK+9UpnsTZiPw/GdGvak5fJunPLfBbcFiBURXHUb+R6j63mqSw8GlmeYAgCAIAgCAIAgFCybGM2dYgG9tDJ8kCW/EH6yXgy+i+EyJg51iMhGIoV8SFOsVHZRe+oA3P4X+k27scGcnzgBnouzONNOoAOfUcj+f1lfU6qqppTZsVcpco6ODJmo8vyPoYDOaezpr4x/8A23/7lly/7Dk6JfzWXniDJUxVPS2zD4H6qf28pWhNxeUdC6mNscMqfAOExlKvVSrYUgSCvO7DkynpM2Wb2Yop9pYyXrF4VaiFHF1PMTW1k3mlgcuWh8GwmEsBvJIhpkBIB6gHwiAedMAhMbl4pGpVVQFa7ueuw3v38vWVp0ScsxXZchfmKjJ9cEIc7AdWSmGCm/vbXtf4ex85dp0GOZvkjOzKaRbBmCFaTC9qtrHawuLi/wCUjKLi2mVTxnNTTSawvewt6yPtxs+iXTIWWOuO5dlbFxa4IJ3Hnvb6bGW5OFcM9JHOSlKX4ss+U1tVMA812P6fhOdTqI3pzj8nV9t1pRZ4xdK1Sk39ZH1VpYj0wZMDhijVBf3WfUo7XAuPqD9ZhvJg3JgCAIAgCAIAgCAc/wCIMA2Gxr4im9vFTYA7gmwa/kdIMmuUXtHSrHmXgyU+Jq/hlWAbUpAYix3FunOS2os26Gt8x4LTw7hPDwtJCoHuXYebbn85CTyzkMhUwRJKIvwk7eQM8fOq3UWzS5ab/udNTjCKbJHKcfp/l1OXIE9PIy/6brnB+xb+j/6NN9OfriTb8j6TvlI5d7OKdUYyozrpTS6i/O5YEflNs7dywVqdMq3u8nUpqLJjp0wCSOsAyQD4RAPOmAegIBoZ9jmo0Kj0011Ap8NPvN0+XU+QM123QqW6bwuiUYuTwjm/D3FWPxBrahsg3ZA/uszbLp36BvS0sVQi5rng3bltw0iVo57iB/5x9GCn9Ly86YPwa8I9Y3PKtVPDd1IYjVYAHY3HIcrgRGmMXlIxgjmqbbel+02pfJImcszFP4V6T1FVqR8SndgLi9/dvzIOrbzEp6mP1bl5ISJXMc4pVaaaKiEncqCLg26jnzM4+tnZWozgunlkoVqacX5R7zwrSw6VGHwKAf8AmA/X85s1lNmoiowfb5/L/RqhOFK3S8IpGVcSVVxRqjdDYMnQr0A8xzv+8v1aWFdSrj4/uc16qXub358fgdExuNRqVOqhupqUiD6sF/Wa0sNpnSjJSWUSkiZEAQBAEAQBAEA+Ny2gIpXGalqy25eGD/1NNkOjr6DCg8/JNcM1UqYcKwUlPdIIB9D9PykZLDKmsg67W155JwCRKZEZdtXcf7vznD0PGssX5/3Ld3NUTW4rylqlMtSdaZHxltl09TfoQJev0Ndk/c8m3Q6qFU/5iyv+zZ4ex1Jqa00xNOuyixIqIzbd9JluHWMlbUPdY5KOE/BuPglvqAsZM0GdDAPSwD1AIviXOVwmGqV3F9IGlb21MTZRfpuefa8ylkI4TnPGeNxDlmxDoL7JTZqaAdgFNz6kkyeESL37JuK61Z2w1d2q2QvTdiS40kAqzHdh7wIJ3Fj5WjJGGWzOcWHewOy3A9ev7fKeW9U1Pu27F1H+/n/Bf09e2OfklMny9aKGygM511DbcsQBv3sAB8p3tJU6qYwfZTtnuk2br0weYB9ReWk8Gs1XyqgdzRp376Fv9bSatmvLM5ZzrPwKVepTLAAOevJW95dz5ECb56pQr3G2EZWNRistkNmXuoGF13t58u5nnn6lO6zEeF+56DRelV7v5vL/AGNTFWSmrblidhcm97m5v8pq0+rudjWco3WemU2tqKx+KJ7DcRNWwdWhXO4FNqTE7kB1upPXbcHtedzTWxseUeT9T08qFKD8f5NvKuHxVwZq0h/NV3uv3wLED1HSWnZtnh9HKjR7lW5do1OHc+NOqKFS7JVdRpHNGBFiB8t5rvcVj5N2hU3n4OqU1sJoL57gCAIAgCAIAgCARf8ABD+IYkXDUiCPUj+8wnjgse4/aS+Gc5r58+CzBlH+mh0VFN/eU7g7dQLETY/qJam73WjpmU5tRxKa6DhxyPMEHswO4kWsFUrmCzF2zR6Sj3EDaj5kAj85zadOoamVnydmyiMdBGxvl9EF7a8XUC4emCRSc1Ge32mTRpDeQ1E2779JdsZz9Olls57hMJsrIxDqb6lJFj0KkWNx3EpuxpnWhRGUUdw4JzlsTh71N3ptoZvvWAIbbqQd/MGW6bN8eTlayhVWYXT5J7TNpVPoEA+wCB43yM4zB1KKEB9mp35alNwD5HceV7zKMo4PV4dxaVPCbDVQ/bQbHzD/AAked7TFl1dazNpE4xcui/cB8NV8H4teqtqjU/DQBvgDEFie7e6trec52q10vak6ov8APpfmvk2wqW5KT/Qt2QYfxH3HupYn1+z+/wApxvStN7t259R5/Xx/ks6me2OF5LVPVHNEAh+JOI6ODp6qrXZtqdMfHUPYDtyueQmUsg5FjEqVy1VzdixLDfcnt6bgTk63VpWe34R6b0WqNa92Xb6/I18XmBNPw6mxQi3p5ypXV9e6PXJ3YVJT3x8mRcSrNrY3VSAo+9/aR9uUY7Y9vtkHBpbV2z0MVrctsAFNh8jOp6VXsyeX/wDoalGK/JnSPZnVvh6g7Vj+KpOpf9x5vRfY/wAzbq8M0Vxn8Sq2Zh7w6A9SB0J6zQ1l5LqeFtRYxMmD7AEAQBAEAQBAEAxVF3Ddrg+hmCSfGDk/tKy9jj2KKW10FqEDmdGpW+gAPyk4swiD4NzpsNiqbBvcdglQdCrED6jmPSSayZZ2avlw8XxFABPPbnNO1ZyS92TjtfRiz7JaWMomjXBtzVh8SNyBU99z63mWsrkjCbi8o5YvCtSm70/GVlRyqtpNyAeZF9vqZoekcucnoNPJ+2m/PJ0bgfD0qNHwkJ8QnXUJ+0bAXX+mwAt0687ndCr21g5euVjnvfXS/wAMsskURAEA08yxnhrt8R5fvKet1Sor47fX+TbVXvf4EZlwXTfr1J3P1MqemquVe5r6l23y/wBzZfuUseD3iMWliCb3FjabdRrdOk4Sec8cEYUzzlG/lFALSXTvqAYnvf8AwCbtBTGqhKPnnP5kbpOU3k3ZcNRD8X5scLg61dbakT3L7jUxCrcdd2EygjgCYytiMR41VnqsD7ztvbnbyUAnYDaTJkzhcbU02A6noB+JnnNXCHuycj2Whrr/AIeD/A18yDHmwJA3Ha5/OSocY9Ls6FbS6RmwyLT2ZQ3Zv7GarJOzmL/Q1yk58plj4YwnjtiKgF1p4erbb7bIVX5/F9J1vT65VVZfb5PH+rT921w+OCwey5Hp038XnUIa33bC1vWW1JyeWc91wrW2JeXmTB7EA+wBAEAQBAEAQBAEAonHeqnXw9am2mpSSqAbcw4AXn2u3zmYrJb01Huzy+vJRaeWEsKwQHS4YjkCQ2ogqOnp0MxPUVQmq5PDfR0Z6OqXXB2Lh/OUxVLUuzDaonVW/Udj1mWsHJvplVLD/Q1eM8dVw+EqV6FtVIoxBAN0DrrG/L3Sd/KEakV7O6AWszrutTS6+YcX/O82R6O9o7N9KXxx/T/Rh8QgqRsVOxHT085kmkmmn5LXlmfIyHxWCsoub/aHdR1PlNbicq7RzjL6FlMrvEnHb0airRpDRcEs/NhfcKBy9Tc78hK1tkoPBur0CccyfP4G5kvF74iir+GqNcq63LWIJHPba1j85zdX6lZTZsiljjl/iaIaZNcntWqVqn3ifkFA/ITlP39Zd+P7JG/6Kom/mmAFOjcblSCx732+lyNp0tZoY1aX6e002/nwaKrXKzkq2Y5zRoj+bUVf6b+8fRRvOPTprrvsj/j+pZnZCH3MsHA3ECYmkyqGU02IAYWLKbEMB2uSPkO89TooSrqVcmm18HOtkpSckizS2aznPtsx+nDUaV96lUsR3Wmv/wAnT6SUTKIDK8kC5XQrhbNU8XxCOZ/mP4frsLfSH2ZRXsY9SgzK6EXAIJHINuGHcETm6vRqct6O36Zro1/y7OjFUxCikfeBLW678+vnKEYTdq46O+9RW3lSWEMFUbFOlFNIJsCzHSqgcyxPICxlqjRtT3S6OTq/UlDKqeWdp4Yo4XC0RRpVFc83b77dT6dAO06mUeblubyzfOHpg3QAekETbWZBnEA+wBAEAQBAEAQBAEAr3GWWGtSUrbUrdezbfnaSi8FnS3e1Lnorud4dcH4Whbo6WfuXXmfmG5eUpazRLVLKeJLo6Gkud27P/kQeVVq1EnFYfdEcBxfowvZx2PK/cekvxjiKjLvBvuULP5U+31/o6DVzXDYnA1XZ1Wk1J1q6jbw7rYhvPfbvtbnIYwziW1SqltkcpHFlapRw9NaILUaK03csTqtYDtawHc8/rLco9lzSO5JqtZPSZ5ibEtQ1A/dbr6C/5R70BL1F1T2TSyi0ZTm2FxIVUcUMQAoehVOk36mmx+Idbc7dI3CvXd7uiyU8gwpAOIanUIvsWGkX59d/n5bSMoqXaNVmsm+I8L9yYwGUYektqNGmik6vdRRcnrsNzy3muVcJPLSz+RV3P5N0CTIkfxEgOFrg33o1BsbH4TaxHI3kLPteTKOPUctpIbojswsSxBYnpt3PpKMpylw3x8EkkjfpYs0XVqZ01F3Bt+B7g7giRi3F5Rk6hw/nKYqlrXZhs6X3Vv2PQzoVzU1kg1gqvtA4JxGYV6bJVp06dOnp97UW1FiWNgLWtp69JsTCZF5ljmo4ZMvRhaiiI9UCxZ0ILFQT7o1A94MltyzK6GLwdAYiiraU0gm4I0+7dWBuAdN+cGMkRm3A+W0ENRqLOfsoaj2J+RBkGkuTZGcnxkquFwKJfQgW5vYCaG2yzGKRYMroWtJxRqmy1YEmbUaGSVOZImwsA+wBAEAQBAEAQBAEAx16epSO4gFf4owC1cOuq4IYEEcwbEGaNTdKmG+JtqulVLdEhuDsJ4NZ0YhqdZNJBHUcgRyIsWE00eoK6Sg1hm6/V+6lxhoqHGeTKmN/haTv4LKtV0BNr+9ZTv71uhPLV85Y1V7rr3eTbCctS4xn4NTHZfoF6Q2HNB+YnOp1WeJnbolFJQ/oecvxotYkbHvv5bfKW38nmfXaduoU15X7ol8Pw+mJVjWGxB0dx2N/8vKr1eyeImjSUNR3PyU/F5Y1Kq1BkBcbqwA95ehF/wDOfad/S3q6KwZtWzllp4Z40xOAZaOJpu1GynSbakVhdWpHkVI+ze3a28lZWp8rswmddyrNKWIpirQcOh6jmD2YcwfIypKLi8Mka/EzWwtb/YR9bD9Zqt+xmV2c9yumWr0x3qUx8ta8/wDOkowWZImyy8ZcNq2qvTXe16igc/6h59+/52Lqv+SIplRy/O/4Vw6lRbYrsAw6g7/QzRW5J5ibFBz4SOo5NmtLE0lq0W1K31B6hh0InRIWVyrltkim8YcOaGastW2t/gK3N2NzY35c4bwYXJa8hxamiihQulQLA35ecxkwyH4pq69geUjInDhlfwuF3mtI2uRP4LDTYkamybw1O0kQN1RMmDKIB9gCAIAgCAIAgCAIAgEXnovScdip/GVNcs0P9P7grtLDHR4gJ91wPTqD9ZxoVtQ92PhjBUOPKpXHU642WvQt3GumdLL8vdPznYm46ilMu6KWJkRis3YAjbVbY/l6yn/Cxz2dVvjgpdQMGJe+q5vfnfrO0lhHBlnPJaMl4mxCUwqspC3A1C5t63lefplVr3vKz8F/SqE44faMOb5nVrVKJYBnDBV0LYtqIsvPfqPnLOnojpsbcmrXUR2ceTomXZPTzHLlVyErYdnWnVPQfEobuhBA+VxLeoft258Pk5One6GPg+ez7hDGUK3jVKngpyampV/GAvzt7oXqG5+l5qtsi1hG9IuHGdYJg6hJt8Av/wA6yjd9jJR7Oe8M5xSqYyjTB95qgsP9vvfoZWrrluTN3tycXLHB12XjQct4n4HpDFl0DFanvBL2VWPMC29utr9TIvjhF6vWTjDavBfOGcpTDUQiKFubtYAXPymUVLLJTeZM3MfhVdbMAbd5kgRj0CnwiYMkdiMIXN5Fokngy4fAWmcBskqFG0yRN2mkyYM6iAe4AgCAIAgCAIAgCAIAgEbn+HdsPVFL/UKHR6jcflIWQU4uLMxxnkrns/xNWtTxFPE09JVlXla9wd/wlerTRjCUPDJTST4I7NMtp4rxMC9RUrK2qk3VKijY256WXn5W6yto1KqbqmuH1/78QnKP1Ip+BwC06jUsShTEJsyPyP8AVTPJ1PQzrVUQXPZ0q9R7iPWb4JGfUyA2sP8ALS3GKfZy/VpuuEZR7ZHYxFAuoGnqtvhl2qUXHazi12yzlPkkuAcm/i8dTZQfCwzCrVf7Jcb01XzuL+gMoapw3YidmF9060rH+XyaftPy9sNjKiKGWhW01EXUxUm3vWvtcNq26AjvNLslLtiEVHosXsNxdcvWp3Y4dUB3N1SoSLBe111EgdhIMky+cdZLUxeEajSYKxZGuRfZTewHflImyixVz3NZKTwlwkMNiEqMGLobhm5A2t7oHqe8im8m67VSnHauEdUSoCJIpmtiKQY3MA2aY2gHphAMFSneAa5oQD6KUAyIkAzqsA92gH2AIAgCAIAgCAIAgCAIB8blANbDUApJAtq5wClce5QHr0q9EslZNNnUA3Km66l2v25zXJc5NkJ4WH0WzM8moYumoxNJW2BHRkJG+lxYr8ptTaIJtdHPs/4DpUATTzGpTFyRTqIK3yFirW9ZNWtEbI+6tsiqZXw2r1bYvE1PCJ3FJApax2vqJsPkZH3WRjRCPSO1cO4XDUaK08IqpTG9hzJ6lid2bzMw3kme+IKIegwNNKhtsHRXW/fSwImDKIXgnBVKKlT7qX2QAAC+5sBsLzCz5EmWyZMGtXw4O9oBjppaAZRBgzLBk9QDyRAPmmAedEA+hYB7AgH2AIAgCAIAgCAIAgCAIAgCAYakA1Dhxq1HnAPmNx2lTbpMA55mrl3LE3vItm1I0lpzAwWXJsWUFpJMg0T9LGFxaZIkhhVsJkG2rQD0YBiZYB5AgwZVgyeoB9gCAIAgCAIAgCAIAgCAIAgCAIAgCAIB4YQDBUEAj8VRuCJgEBiMr35TGCWTW/4ZMYM5N3DYG3SZwRyS+FoWmTBI0xMg2EgHuAfCIA0wD0BAPsAQBAEAQBAEAQBAEAQBAEAQBAEAQBAEAQDwywDE1KAa9TC3gGM4IQD2mEgGdaMAyKkAyAQD7aAIB9gCAIAgCAIAgCAIAgCAIAgCAIAgCAIAgCAIAgCAfLQBaANMAWgC0A+wBAEAQBAEAQBAEAQBAEAQBAEAQBAEAQBAEAQBAEAQBAEAQBAEAQBAEAQBAEAQBAEAQBAEAQBAEAQBAEAQBAP/2Q=="/>
          <p:cNvSpPr>
            <a:spLocks noChangeAspect="1" noChangeArrowheads="1"/>
          </p:cNvSpPr>
          <p:nvPr/>
        </p:nvSpPr>
        <p:spPr bwMode="auto">
          <a:xfrm>
            <a:off x="3013075" y="1273174"/>
            <a:ext cx="6629400" cy="533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6199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Nothing About Us Without Us</a:t>
            </a:r>
            <a:endParaRPr lang="en-US" sz="4800" dirty="0"/>
          </a:p>
        </p:txBody>
      </p:sp>
      <p:sp>
        <p:nvSpPr>
          <p:cNvPr id="3" name="Content Placeholder 2"/>
          <p:cNvSpPr>
            <a:spLocks noGrp="1"/>
          </p:cNvSpPr>
          <p:nvPr>
            <p:ph idx="1"/>
          </p:nvPr>
        </p:nvSpPr>
        <p:spPr/>
        <p:txBody>
          <a:bodyPr>
            <a:noAutofit/>
          </a:bodyPr>
          <a:lstStyle/>
          <a:p>
            <a:r>
              <a:rPr lang="en-US" sz="2800" dirty="0" smtClean="0"/>
              <a:t>Direct involvement </a:t>
            </a:r>
            <a:r>
              <a:rPr lang="en-US" sz="2800" dirty="0"/>
              <a:t>by people with disabilities in </a:t>
            </a:r>
            <a:r>
              <a:rPr lang="en-US" sz="2800" dirty="0" smtClean="0"/>
              <a:t>things </a:t>
            </a:r>
            <a:r>
              <a:rPr lang="en-US" sz="2800" dirty="0"/>
              <a:t>that impact their </a:t>
            </a:r>
            <a:r>
              <a:rPr lang="en-US" sz="2800" dirty="0" smtClean="0"/>
              <a:t>lives</a:t>
            </a:r>
          </a:p>
          <a:p>
            <a:endParaRPr lang="en-US" sz="2800" dirty="0" smtClean="0"/>
          </a:p>
          <a:p>
            <a:r>
              <a:rPr lang="en-US" sz="2800" dirty="0" smtClean="0"/>
              <a:t>Inclusion of people with disabilities as research </a:t>
            </a:r>
            <a:r>
              <a:rPr lang="en-US" sz="2800" b="1" dirty="0" smtClean="0"/>
              <a:t>partners</a:t>
            </a:r>
            <a:r>
              <a:rPr lang="en-US" sz="2800" dirty="0" smtClean="0"/>
              <a:t> and </a:t>
            </a:r>
            <a:r>
              <a:rPr lang="en-US" sz="2800" b="1" dirty="0" smtClean="0"/>
              <a:t>participants</a:t>
            </a:r>
            <a:endParaRPr lang="en-US" sz="2800" b="1" dirty="0"/>
          </a:p>
          <a:p>
            <a:endParaRPr lang="en-US" sz="2800" dirty="0" smtClean="0"/>
          </a:p>
          <a:p>
            <a:pPr lvl="1"/>
            <a:endParaRPr lang="en-US" sz="2000" dirty="0" smtClean="0"/>
          </a:p>
        </p:txBody>
      </p:sp>
      <p:sp>
        <p:nvSpPr>
          <p:cNvPr id="5" name="Slide Number Placeholder 4"/>
          <p:cNvSpPr>
            <a:spLocks noGrp="1"/>
          </p:cNvSpPr>
          <p:nvPr>
            <p:ph type="sldNum" sz="quarter" idx="12"/>
          </p:nvPr>
        </p:nvSpPr>
        <p:spPr/>
        <p:txBody>
          <a:bodyPr/>
          <a:lstStyle/>
          <a:p>
            <a:fld id="{16A77B93-D4E3-4C75-8994-1369B3F077DA}" type="slidenum">
              <a:rPr lang="en-US" smtClean="0"/>
              <a:pPr/>
              <a:t>9</a:t>
            </a:fld>
            <a:endParaRPr lang="en-US"/>
          </a:p>
        </p:txBody>
      </p:sp>
      <p:pic>
        <p:nvPicPr>
          <p:cNvPr id="6" name="Picture 5"/>
          <p:cNvPicPr>
            <a:picLocks noChangeAspect="1"/>
          </p:cNvPicPr>
          <p:nvPr/>
        </p:nvPicPr>
        <p:blipFill>
          <a:blip r:embed="rId3"/>
          <a:stretch>
            <a:fillRect/>
          </a:stretch>
        </p:blipFill>
        <p:spPr>
          <a:xfrm>
            <a:off x="3672333" y="4427993"/>
            <a:ext cx="1509267" cy="213119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692" y="4565603"/>
            <a:ext cx="2732508" cy="2049381"/>
          </a:xfrm>
          <a:prstGeom prst="rect">
            <a:avLst/>
          </a:prstGeom>
        </p:spPr>
      </p:pic>
      <p:pic>
        <p:nvPicPr>
          <p:cNvPr id="8" name="Picture 7"/>
          <p:cNvPicPr>
            <a:picLocks noChangeAspect="1"/>
          </p:cNvPicPr>
          <p:nvPr/>
        </p:nvPicPr>
        <p:blipFill>
          <a:blip r:embed="rId5"/>
          <a:stretch>
            <a:fillRect/>
          </a:stretch>
        </p:blipFill>
        <p:spPr>
          <a:xfrm>
            <a:off x="5348733" y="4563766"/>
            <a:ext cx="2620325" cy="1975147"/>
          </a:xfrm>
          <a:prstGeom prst="rect">
            <a:avLst/>
          </a:prstGeom>
        </p:spPr>
      </p:pic>
    </p:spTree>
    <p:extLst>
      <p:ext uri="{BB962C8B-B14F-4D97-AF65-F5344CB8AC3E}">
        <p14:creationId xmlns:p14="http://schemas.microsoft.com/office/powerpoint/2010/main" val="3888843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8348</TotalTime>
  <Words>2128</Words>
  <Application>Microsoft Office PowerPoint</Application>
  <PresentationFormat>On-screen Show (4:3)</PresentationFormat>
  <Paragraphs>206</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Disability (Health/Patient-Centered) Research</vt:lpstr>
      <vt:lpstr>Scientific Health (Patient-Centered) Research</vt:lpstr>
      <vt:lpstr>Overview</vt:lpstr>
      <vt:lpstr>Yesterday</vt:lpstr>
      <vt:lpstr>Willowbrook (1956 – 1971)</vt:lpstr>
      <vt:lpstr>Today</vt:lpstr>
      <vt:lpstr>Today</vt:lpstr>
      <vt:lpstr>Tomorrow</vt:lpstr>
      <vt:lpstr>Nothing About Us Without Us</vt:lpstr>
      <vt:lpstr>Desire for Inclusion</vt:lpstr>
      <vt:lpstr>Research Partners</vt:lpstr>
      <vt:lpstr>Research Partners</vt:lpstr>
      <vt:lpstr>Accessible, Respectful Research on Outcomes Important to People with Disabilities and Increased Knowledge Translation</vt:lpstr>
      <vt:lpstr>Accessible Research</vt:lpstr>
      <vt:lpstr>Your Tomorrow -- Get Involved!</vt:lpstr>
    </vt:vector>
  </TitlesOfParts>
  <Company>Syracuse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 or Click to add title</dc:title>
  <dc:creator>aarood</dc:creator>
  <cp:lastModifiedBy>kemcdona</cp:lastModifiedBy>
  <cp:revision>798</cp:revision>
  <dcterms:created xsi:type="dcterms:W3CDTF">2012-04-16T18:22:00Z</dcterms:created>
  <dcterms:modified xsi:type="dcterms:W3CDTF">2016-12-19T01:52:46Z</dcterms:modified>
</cp:coreProperties>
</file>