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80" r:id="rId3"/>
    <p:sldId id="275" r:id="rId4"/>
    <p:sldId id="257" r:id="rId5"/>
    <p:sldId id="258" r:id="rId6"/>
    <p:sldId id="279" r:id="rId7"/>
    <p:sldId id="261" r:id="rId8"/>
    <p:sldId id="262" r:id="rId9"/>
    <p:sldId id="278" r:id="rId10"/>
    <p:sldId id="263" r:id="rId11"/>
    <p:sldId id="264" r:id="rId12"/>
    <p:sldId id="277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6"/>
    <p:restoredTop sz="94200"/>
  </p:normalViewPr>
  <p:slideViewPr>
    <p:cSldViewPr snapToGrid="0" snapToObjects="1">
      <p:cViewPr>
        <p:scale>
          <a:sx n="85" d="100"/>
          <a:sy n="85" d="100"/>
        </p:scale>
        <p:origin x="4784" y="1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2DD4F-3D13-0B45-B7EF-71C26F9B9A4F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A4E0D-9045-0D4B-AADD-8C65226B1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5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A4E0D-9045-0D4B-AADD-8C65226B18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03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A4E0D-9045-0D4B-AADD-8C65226B18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4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4722" y="2651958"/>
            <a:ext cx="8185944" cy="949616"/>
          </a:xfrm>
        </p:spPr>
        <p:txBody>
          <a:bodyPr/>
          <a:lstStyle>
            <a:lvl1pPr>
              <a:defRPr sz="4000" spc="0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Speak for yourself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63623" y="3655674"/>
            <a:ext cx="6997043" cy="568202"/>
          </a:xfrm>
        </p:spPr>
        <p:txBody>
          <a:bodyPr/>
          <a:lstStyle>
            <a:lvl1pPr marL="0" indent="0" algn="r">
              <a:buNone/>
              <a:defRPr>
                <a:solidFill>
                  <a:srgbClr val="F2972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 day in the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15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3031" y="2866880"/>
            <a:ext cx="7772400" cy="654921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9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710" y="1791577"/>
            <a:ext cx="3938890" cy="426420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4954" y="1791577"/>
            <a:ext cx="4092291" cy="426420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459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48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670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10" y="1134162"/>
            <a:ext cx="7920001" cy="408474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8995" y="1650460"/>
            <a:ext cx="6417595" cy="36567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910" y="5441658"/>
            <a:ext cx="6600899" cy="6202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516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3345" y="2905322"/>
            <a:ext cx="5840866" cy="756134"/>
          </a:xfrm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3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2428" y="972631"/>
            <a:ext cx="8104817" cy="547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Speak for yourself </a:t>
            </a:r>
            <a:r>
              <a:rPr lang="mr-IN" dirty="0" smtClean="0"/>
              <a:t>–</a:t>
            </a:r>
            <a:r>
              <a:rPr lang="en-US" dirty="0" smtClean="0"/>
              <a:t> A day in the life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25" y="1791578"/>
            <a:ext cx="8098690" cy="4245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90" r:id="rId5"/>
    <p:sldLayoutId id="2147483691" r:id="rId6"/>
    <p:sldLayoutId id="2147483693" r:id="rId7"/>
    <p:sldLayoutId id="2147483694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 cap="all" baseline="0">
          <a:solidFill>
            <a:srgbClr val="00535D"/>
          </a:solidFill>
          <a:latin typeface="Helvetica"/>
          <a:ea typeface="+mj-ea"/>
          <a:cs typeface="Helvetica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Clr>
          <a:srgbClr val="F29725"/>
        </a:buClr>
        <a:buFont typeface="Arial"/>
        <a:buNone/>
        <a:defRPr sz="2600" kern="1200">
          <a:solidFill>
            <a:srgbClr val="00535D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90000"/>
        </a:lnSpc>
        <a:spcBef>
          <a:spcPct val="20000"/>
        </a:spcBef>
        <a:buClr>
          <a:srgbClr val="F29725"/>
        </a:buClr>
        <a:buFont typeface="Arial"/>
        <a:buChar char="•"/>
        <a:defRPr sz="2200" kern="1200">
          <a:solidFill>
            <a:srgbClr val="00535D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Clr>
          <a:srgbClr val="F29725"/>
        </a:buClr>
        <a:buFont typeface="Arial"/>
        <a:buChar char="•"/>
        <a:defRPr sz="1800" kern="1200">
          <a:solidFill>
            <a:srgbClr val="00535D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Clr>
          <a:srgbClr val="F29725"/>
        </a:buClr>
        <a:buFont typeface="Arial"/>
        <a:buChar char="•"/>
        <a:defRPr sz="1600" kern="1200">
          <a:solidFill>
            <a:srgbClr val="00535D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Clr>
          <a:srgbClr val="F29725"/>
        </a:buClr>
        <a:buFont typeface="Arial"/>
        <a:buChar char="•"/>
        <a:defRPr sz="1500" kern="1200">
          <a:solidFill>
            <a:srgbClr val="00535D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722" y="2466214"/>
            <a:ext cx="8185944" cy="949616"/>
          </a:xfrm>
        </p:spPr>
        <p:txBody>
          <a:bodyPr/>
          <a:lstStyle/>
          <a:p>
            <a:r>
              <a:rPr lang="en-US" dirty="0" smtClean="0"/>
              <a:t>Speak </a:t>
            </a:r>
            <a:r>
              <a:rPr lang="en-US" dirty="0"/>
              <a:t>for yourself - A Day in the Life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Jerry Robinson</a:t>
            </a:r>
          </a:p>
          <a:p>
            <a:r>
              <a:rPr lang="en-US" dirty="0" smtClean="0"/>
              <a:t>Ph.D. Candidate</a:t>
            </a:r>
          </a:p>
          <a:p>
            <a:r>
              <a:rPr lang="en-US" dirty="0" smtClean="0"/>
              <a:t>Syracuse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bring to the table?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Because </a:t>
            </a:r>
            <a:r>
              <a:rPr lang="en-US" dirty="0"/>
              <a:t>of your daily lived experience as an </a:t>
            </a:r>
            <a:r>
              <a:rPr lang="en-US" dirty="0" smtClean="0"/>
              <a:t>individual with a disability, </a:t>
            </a:r>
            <a:r>
              <a:rPr lang="en-US" dirty="0" smtClean="0"/>
              <a:t>you can make meaningful contributions to reconciling </a:t>
            </a:r>
            <a:r>
              <a:rPr lang="en-US" dirty="0" smtClean="0"/>
              <a:t>perceptions to </a:t>
            </a:r>
            <a:r>
              <a:rPr lang="en-US" dirty="0" smtClean="0"/>
              <a:t>reality because of your:</a:t>
            </a:r>
            <a:endParaRPr lang="en-US" dirty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Knowledge 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Personal history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Unique first-hand perspective</a:t>
            </a:r>
          </a:p>
          <a:p>
            <a:pPr marL="457200" indent="-457200">
              <a:buFont typeface="Arial" charset="0"/>
              <a:buChar char="•"/>
            </a:pPr>
            <a:endParaRPr lang="en-US" dirty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Personal </a:t>
            </a:r>
            <a:r>
              <a:rPr lang="en-US" dirty="0"/>
              <a:t>stake in the outcome</a:t>
            </a:r>
          </a:p>
        </p:txBody>
      </p:sp>
    </p:spTree>
    <p:extLst>
      <p:ext uri="{BB962C8B-B14F-4D97-AF65-F5344CB8AC3E}">
        <p14:creationId xmlns:p14="http://schemas.microsoft.com/office/powerpoint/2010/main" val="656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you can help bridge the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Help others to better understand you, </a:t>
            </a:r>
            <a:r>
              <a:rPr lang="en-US" dirty="0" smtClean="0"/>
              <a:t>your lived </a:t>
            </a:r>
            <a:r>
              <a:rPr lang="en-US" dirty="0" smtClean="0"/>
              <a:t>experiences, and your actual goals, capabilities, and needs</a:t>
            </a:r>
            <a:endParaRPr lang="en-US" dirty="0" smtClean="0"/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Communicate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Develop </a:t>
            </a:r>
            <a:r>
              <a:rPr lang="en-US" dirty="0"/>
              <a:t>a willingness and readiness to articulate your goals, capabilities, and </a:t>
            </a:r>
            <a:r>
              <a:rPr lang="en-US" dirty="0" smtClean="0"/>
              <a:t>needs whenever and wherever necessary</a:t>
            </a:r>
            <a:endParaRPr lang="en-US" dirty="0"/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Push </a:t>
            </a:r>
            <a:r>
              <a:rPr lang="en-US" dirty="0"/>
              <a:t>back against attempts to categorize or </a:t>
            </a:r>
            <a:r>
              <a:rPr lang="en-US" dirty="0" smtClean="0"/>
              <a:t>group you or </a:t>
            </a:r>
            <a:r>
              <a:rPr lang="en-US" dirty="0" smtClean="0"/>
              <a:t>other individuals with disabilities</a:t>
            </a:r>
            <a:endParaRPr lang="en-US" dirty="0" smtClean="0"/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Avoid </a:t>
            </a:r>
            <a:r>
              <a:rPr lang="en-US" dirty="0"/>
              <a:t>letting others make decisions that will affect you without your input </a:t>
            </a:r>
            <a:endParaRPr lang="en-US" dirty="0" smtClean="0"/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Refuse </a:t>
            </a:r>
            <a:r>
              <a:rPr lang="en-US" dirty="0"/>
              <a:t>to let </a:t>
            </a:r>
            <a:r>
              <a:rPr lang="en-US" dirty="0" smtClean="0"/>
              <a:t>others </a:t>
            </a:r>
            <a:r>
              <a:rPr lang="en-US" dirty="0"/>
              <a:t>take away your </a:t>
            </a:r>
            <a:r>
              <a:rPr lang="en-US" dirty="0" smtClean="0"/>
              <a:t>“voice”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Learn </a:t>
            </a:r>
            <a:r>
              <a:rPr lang="en-US" dirty="0"/>
              <a:t>to </a:t>
            </a:r>
            <a:r>
              <a:rPr lang="en-US" dirty="0" smtClean="0"/>
              <a:t>advocate </a:t>
            </a:r>
            <a:r>
              <a:rPr lang="en-US" dirty="0"/>
              <a:t>for yourself</a:t>
            </a:r>
          </a:p>
        </p:txBody>
      </p:sp>
    </p:spTree>
    <p:extLst>
      <p:ext uri="{BB962C8B-B14F-4D97-AF65-F5344CB8AC3E}">
        <p14:creationId xmlns:p14="http://schemas.microsoft.com/office/powerpoint/2010/main" val="18234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Bridging the gap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Font typeface="Arial" charset="0"/>
              <a:buChar char="•"/>
            </a:pPr>
            <a:r>
              <a:rPr lang="en-US" sz="2800" dirty="0"/>
              <a:t>Smaller gaps between actual and perceived goals/ capabilities/needs </a:t>
            </a:r>
          </a:p>
          <a:p>
            <a:pPr marL="1200150" lvl="1" indent="-457200">
              <a:spcBef>
                <a:spcPts val="0"/>
              </a:spcBef>
              <a:buFont typeface="Arial" charset="0"/>
              <a:buChar char="•"/>
            </a:pPr>
            <a:r>
              <a:rPr lang="en-US" sz="2400" dirty="0" smtClean="0">
                <a:latin typeface="Calibri" charset="0"/>
                <a:ea typeface="Calibri" charset="0"/>
                <a:cs typeface="Times New Roman" charset="0"/>
              </a:rPr>
              <a:t>Grounded in a better understanding of actual goals/capabilities/needs</a:t>
            </a:r>
          </a:p>
          <a:p>
            <a:pPr marL="1200150" lvl="1" indent="-457200">
              <a:spcBef>
                <a:spcPts val="0"/>
              </a:spcBef>
              <a:buFont typeface="Arial" charset="0"/>
              <a:buChar char="•"/>
            </a:pPr>
            <a:r>
              <a:rPr lang="en-US" sz="2400" dirty="0" smtClean="0">
                <a:latin typeface="Calibri" charset="0"/>
                <a:ea typeface="Calibri" charset="0"/>
                <a:cs typeface="Times New Roman" charset="0"/>
              </a:rPr>
              <a:t>More informed decision-making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 marL="457200" indent="-457200">
              <a:spcBef>
                <a:spcPts val="0"/>
              </a:spcBef>
              <a:buFont typeface="Arial" charset="0"/>
              <a:buChar char="•"/>
            </a:pPr>
            <a:endParaRPr lang="en-US" dirty="0" smtClean="0"/>
          </a:p>
          <a:p>
            <a:pPr marL="457200" indent="-457200">
              <a:spcBef>
                <a:spcPts val="0"/>
              </a:spcBef>
              <a:buFont typeface="Arial" charset="0"/>
              <a:buChar char="•"/>
            </a:pPr>
            <a:r>
              <a:rPr lang="en-US" dirty="0" smtClean="0"/>
              <a:t>Better </a:t>
            </a:r>
            <a:r>
              <a:rPr lang="en-US" dirty="0" smtClean="0"/>
              <a:t>fit </a:t>
            </a:r>
            <a:r>
              <a:rPr lang="en-US" dirty="0"/>
              <a:t>between services rendered and </a:t>
            </a:r>
            <a:r>
              <a:rPr lang="en-US" dirty="0" smtClean="0"/>
              <a:t>goals/ </a:t>
            </a:r>
            <a:r>
              <a:rPr lang="en-US" dirty="0" smtClean="0"/>
              <a:t>capabilities/needs</a:t>
            </a:r>
          </a:p>
          <a:p>
            <a:pPr marL="1200150" lvl="1" indent="-457200"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Better service, healthcare, and research outcomes</a:t>
            </a:r>
          </a:p>
          <a:p>
            <a:pPr marL="1200150" lvl="1" indent="-457200">
              <a:spcBef>
                <a:spcPts val="0"/>
              </a:spcBef>
              <a:buFont typeface="Arial" charset="0"/>
              <a:buChar char="•"/>
            </a:pPr>
            <a:r>
              <a:rPr lang="en-US" dirty="0" smtClean="0"/>
              <a:t>Better outcomes in the everyday lives of individuals with disabilities</a:t>
            </a:r>
            <a:endParaRPr lang="en-US" dirty="0"/>
          </a:p>
          <a:p>
            <a:pPr marL="1200150" lvl="1" indent="-457200">
              <a:spcBef>
                <a:spcPts val="0"/>
              </a:spcBef>
              <a:buFont typeface="Arial" charset="0"/>
              <a:buChar char="•"/>
            </a:pPr>
            <a:endParaRPr lang="en-US" dirty="0" smtClean="0"/>
          </a:p>
          <a:p>
            <a:pPr marL="457200" indent="-457200">
              <a:spcBef>
                <a:spcPts val="0"/>
              </a:spcBef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0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is everything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Lived experience:  A source of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Dis/ability as </a:t>
            </a:r>
            <a:r>
              <a:rPr lang="en-US" u="sng" dirty="0" smtClean="0"/>
              <a:t>one of many</a:t>
            </a:r>
            <a:r>
              <a:rPr lang="en-US" dirty="0" smtClean="0"/>
              <a:t> factors that shape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Who we are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How we view ourselves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/>
              <a:t>How we see/encounter the world we live in</a:t>
            </a:r>
            <a:endParaRPr lang="en-US" dirty="0" smtClean="0"/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Everyday lived experiences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How we interpret our experiences</a:t>
            </a:r>
          </a:p>
          <a:p>
            <a:pPr marL="1600200" lvl="2" indent="-457200">
              <a:buFont typeface="Arial" charset="0"/>
              <a:buChar char="•"/>
            </a:pPr>
            <a:r>
              <a:rPr lang="en-US" dirty="0" smtClean="0"/>
              <a:t>Age, sex, race, education, upbringing, etc. are other factors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A person’s disability status 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Makes a difference in the way he or she experiences life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Does not guarantee he or she will have the </a:t>
            </a:r>
            <a:r>
              <a:rPr lang="en-US" dirty="0"/>
              <a:t>same </a:t>
            </a:r>
            <a:r>
              <a:rPr lang="en-US" dirty="0" smtClean="0"/>
              <a:t>lived experiences </a:t>
            </a:r>
            <a:r>
              <a:rPr lang="en-US" dirty="0"/>
              <a:t>as </a:t>
            </a:r>
            <a:r>
              <a:rPr lang="en-US" dirty="0" smtClean="0"/>
              <a:t>others who have </a:t>
            </a:r>
            <a:r>
              <a:rPr lang="en-US" dirty="0"/>
              <a:t>the same </a:t>
            </a:r>
            <a:r>
              <a:rPr lang="en-US" dirty="0" smtClean="0"/>
              <a:t>status</a:t>
            </a:r>
          </a:p>
          <a:p>
            <a:pPr marL="1200150" lvl="1" indent="-4572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22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Lived experience as a source of misunderstanding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A person who does not have a disability is prone to lack the  perspective of someone who does have </a:t>
            </a:r>
            <a:r>
              <a:rPr lang="en-US" dirty="0" smtClean="0"/>
              <a:t>a disability:</a:t>
            </a:r>
            <a:endParaRPr lang="en-US" dirty="0" smtClean="0"/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Value of accessibility solutions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Whether or not using assistive technology is socially stigmatizing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Capabilities/potential of someone with a </a:t>
            </a:r>
            <a:r>
              <a:rPr lang="en-US" dirty="0" smtClean="0"/>
              <a:t>visible disability</a:t>
            </a:r>
            <a:endParaRPr lang="en-US" dirty="0" smtClean="0"/>
          </a:p>
          <a:p>
            <a:pPr marL="1200150" lvl="1" indent="-457200">
              <a:buFont typeface="Arial" charset="0"/>
              <a:buChar char="•"/>
            </a:pPr>
            <a:endParaRPr lang="en-US" dirty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Familiarity with disability and individual lived experiences shape how people think </a:t>
            </a:r>
            <a:r>
              <a:rPr lang="en-US" dirty="0" smtClean="0"/>
              <a:t>about issues affecting their lives</a:t>
            </a:r>
            <a:endParaRPr lang="en-US" dirty="0" smtClean="0"/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Two people who have the same disability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Two people who have different disabilities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/>
              <a:t>One person who lives with a disability 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One person who does not have a disability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2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Lived experience vs. perceptions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55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Goals, capabilities,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Goals, Capabilities, and Needs</a:t>
            </a:r>
            <a:endParaRPr lang="en-US" dirty="0" smtClean="0"/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Goals </a:t>
            </a:r>
            <a:r>
              <a:rPr lang="mr-IN" dirty="0" smtClean="0"/>
              <a:t>–</a:t>
            </a:r>
            <a:r>
              <a:rPr lang="en-US" dirty="0" smtClean="0"/>
              <a:t> Immediate </a:t>
            </a:r>
            <a:r>
              <a:rPr lang="en-US" dirty="0"/>
              <a:t>and long term </a:t>
            </a:r>
            <a:r>
              <a:rPr lang="en-US" dirty="0" smtClean="0"/>
              <a:t>desired outcomes of one’s efforts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/>
              <a:t>Capabilities </a:t>
            </a:r>
            <a:r>
              <a:rPr lang="en-US" dirty="0" smtClean="0"/>
              <a:t>- What someone </a:t>
            </a:r>
            <a:r>
              <a:rPr lang="en-US" dirty="0"/>
              <a:t>can </a:t>
            </a:r>
            <a:r>
              <a:rPr lang="en-US" dirty="0" smtClean="0"/>
              <a:t>accomplish or achieve</a:t>
            </a:r>
            <a:endParaRPr lang="en-US" dirty="0" smtClean="0"/>
          </a:p>
          <a:p>
            <a:pPr marL="1200150" lvl="1" indent="-457200">
              <a:buFont typeface="Arial" charset="0"/>
              <a:buChar char="•"/>
            </a:pPr>
            <a:r>
              <a:rPr lang="en-US" dirty="0"/>
              <a:t>Needs </a:t>
            </a:r>
            <a:r>
              <a:rPr lang="mr-IN" dirty="0" smtClean="0"/>
              <a:t>–</a:t>
            </a:r>
            <a:r>
              <a:rPr lang="en-US" dirty="0" smtClean="0"/>
              <a:t> What someone must have </a:t>
            </a:r>
            <a:r>
              <a:rPr lang="en-US" dirty="0"/>
              <a:t>to </a:t>
            </a:r>
            <a:r>
              <a:rPr lang="en-US" dirty="0" smtClean="0"/>
              <a:t>function in life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Actual vs. Perceived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Actual - What a person knows </a:t>
            </a:r>
            <a:r>
              <a:rPr lang="en-US" dirty="0"/>
              <a:t>about </a:t>
            </a:r>
            <a:r>
              <a:rPr lang="en-US" dirty="0" smtClean="0"/>
              <a:t>him-/herself </a:t>
            </a:r>
            <a:r>
              <a:rPr lang="en-US" dirty="0"/>
              <a:t>in terms of </a:t>
            </a:r>
            <a:r>
              <a:rPr lang="en-US" dirty="0" smtClean="0"/>
              <a:t>his/her goals</a:t>
            </a:r>
            <a:r>
              <a:rPr lang="en-US" dirty="0"/>
              <a:t>, capabilities, and </a:t>
            </a:r>
            <a:r>
              <a:rPr lang="en-US" dirty="0" smtClean="0"/>
              <a:t>needs</a:t>
            </a:r>
          </a:p>
          <a:p>
            <a:pPr marL="1600200" lvl="2" indent="-457200">
              <a:buFont typeface="Arial" charset="0"/>
              <a:buChar char="•"/>
            </a:pPr>
            <a:r>
              <a:rPr lang="en-US" dirty="0" smtClean="0"/>
              <a:t>Often established by the person in the context of his/her everyday life </a:t>
            </a:r>
            <a:r>
              <a:rPr lang="en-US" dirty="0" smtClean="0"/>
              <a:t>experiences</a:t>
            </a:r>
          </a:p>
          <a:p>
            <a:pPr marL="1600200" lvl="2" indent="-457200">
              <a:buFont typeface="Arial" charset="0"/>
              <a:buChar char="•"/>
            </a:pPr>
            <a:r>
              <a:rPr lang="en-US" dirty="0" smtClean="0"/>
              <a:t>Usually known or ascertainable by the individual himself/herself</a:t>
            </a:r>
            <a:endParaRPr lang="en-US" dirty="0" smtClean="0"/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Perceived - What others assume </a:t>
            </a:r>
            <a:r>
              <a:rPr lang="en-US" dirty="0"/>
              <a:t>about </a:t>
            </a:r>
            <a:r>
              <a:rPr lang="en-US" dirty="0" smtClean="0"/>
              <a:t>a person </a:t>
            </a:r>
            <a:r>
              <a:rPr lang="en-US" dirty="0"/>
              <a:t>in terms of </a:t>
            </a:r>
            <a:r>
              <a:rPr lang="en-US" dirty="0" smtClean="0"/>
              <a:t>his/her </a:t>
            </a:r>
            <a:r>
              <a:rPr lang="en-US" dirty="0"/>
              <a:t>goals, capabilities, and </a:t>
            </a:r>
            <a:r>
              <a:rPr lang="en-US" dirty="0" smtClean="0"/>
              <a:t>needs</a:t>
            </a:r>
            <a:endParaRPr lang="en-US" dirty="0"/>
          </a:p>
          <a:p>
            <a:pPr marL="1600200" lvl="2" indent="-457200">
              <a:buFont typeface="Arial" charset="0"/>
              <a:buChar char="•"/>
            </a:pPr>
            <a:r>
              <a:rPr lang="en-US" dirty="0" smtClean="0"/>
              <a:t>May or may not </a:t>
            </a:r>
            <a:r>
              <a:rPr lang="en-US" dirty="0" smtClean="0"/>
              <a:t>be informed by actual </a:t>
            </a:r>
            <a:r>
              <a:rPr lang="en-US" dirty="0" smtClean="0"/>
              <a:t>goals/capabilities/needs</a:t>
            </a:r>
            <a:endParaRPr lang="en-US" dirty="0" smtClean="0"/>
          </a:p>
          <a:p>
            <a:pPr marL="1600200" lvl="2" indent="-457200">
              <a:buFont typeface="Arial" charset="0"/>
              <a:buChar char="•"/>
            </a:pPr>
            <a:r>
              <a:rPr lang="en-US" dirty="0" smtClean="0"/>
              <a:t>May </a:t>
            </a:r>
            <a:r>
              <a:rPr lang="en-US" dirty="0" smtClean="0"/>
              <a:t>be grounded in the lived experience/knowledge of person making the </a:t>
            </a:r>
            <a:r>
              <a:rPr lang="en-US" dirty="0" smtClean="0"/>
              <a:t>assumption</a:t>
            </a:r>
            <a:endParaRPr lang="en-US" dirty="0"/>
          </a:p>
          <a:p>
            <a:pPr marL="1200150" lvl="1" indent="-4572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Goals, capabilities, </a:t>
            </a:r>
            <a:r>
              <a:rPr lang="en-US" u="sng" dirty="0" smtClean="0"/>
              <a:t>needs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i="1" dirty="0" smtClean="0"/>
              <a:t>Gaps </a:t>
            </a:r>
            <a:r>
              <a:rPr lang="en-US" sz="2800" i="1" dirty="0" smtClean="0"/>
              <a:t>occur </a:t>
            </a:r>
            <a:r>
              <a:rPr lang="en-US" sz="2800" i="1" dirty="0" smtClean="0"/>
              <a:t>when </a:t>
            </a:r>
            <a:r>
              <a:rPr lang="en-US" sz="2800" dirty="0" smtClean="0"/>
              <a:t>the </a:t>
            </a:r>
            <a:r>
              <a:rPr lang="en-US" sz="2800" dirty="0"/>
              <a:t>individuals making the </a:t>
            </a:r>
            <a:r>
              <a:rPr lang="en-US" sz="2800" dirty="0" smtClean="0"/>
              <a:t>assumptions: 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Have </a:t>
            </a:r>
            <a:r>
              <a:rPr lang="en-US" dirty="0"/>
              <a:t>limited familiarity </a:t>
            </a:r>
            <a:r>
              <a:rPr lang="en-US" dirty="0" smtClean="0"/>
              <a:t>with disability and living with one</a:t>
            </a:r>
            <a:endParaRPr lang="en-US" dirty="0"/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Have </a:t>
            </a:r>
            <a:r>
              <a:rPr lang="en-US" dirty="0" smtClean="0"/>
              <a:t>the authority to make decisions </a:t>
            </a:r>
            <a:r>
              <a:rPr lang="en-US" dirty="0" smtClean="0"/>
              <a:t>affecting others based </a:t>
            </a:r>
            <a:r>
              <a:rPr lang="en-US" dirty="0" smtClean="0"/>
              <a:t>on </a:t>
            </a:r>
            <a:r>
              <a:rPr lang="en-US" dirty="0" smtClean="0"/>
              <a:t>perceptions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Make assumptions that do not match someone’s a</a:t>
            </a:r>
            <a:r>
              <a:rPr lang="en-US" i="1" dirty="0" smtClean="0"/>
              <a:t>ctual goals, capabilities, and needs</a:t>
            </a: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It is particularly problematic </a:t>
            </a:r>
            <a:r>
              <a:rPr lang="en-US" dirty="0" smtClean="0"/>
              <a:t>when the following operate on </a:t>
            </a:r>
            <a:r>
              <a:rPr lang="en-US" dirty="0" smtClean="0"/>
              <a:t>assumptions about individuals with disabilities:</a:t>
            </a:r>
            <a:endParaRPr lang="en-US" dirty="0" smtClean="0"/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Entities </a:t>
            </a:r>
            <a:r>
              <a:rPr lang="en-US" dirty="0"/>
              <a:t>that make products </a:t>
            </a:r>
            <a:r>
              <a:rPr lang="en-US" dirty="0" smtClean="0"/>
              <a:t>individuals with disabilities use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Entities/individuals who render services to individuals with disabilities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Medical professionals/researchers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Role in bridging the gap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7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Custom 1">
      <a:dk1>
        <a:sysClr val="windowText" lastClr="000000"/>
      </a:dk1>
      <a:lt1>
        <a:sysClr val="window" lastClr="FFFFFF"/>
      </a:lt1>
      <a:dk2>
        <a:srgbClr val="00535D"/>
      </a:dk2>
      <a:lt2>
        <a:srgbClr val="F0F3F2"/>
      </a:lt2>
      <a:accent1>
        <a:srgbClr val="F19725"/>
      </a:accent1>
      <a:accent2>
        <a:srgbClr val="00535D"/>
      </a:accent2>
      <a:accent3>
        <a:srgbClr val="2F7E2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1162</TotalTime>
  <Words>608</Words>
  <Application>Microsoft Macintosh PowerPoint</Application>
  <PresentationFormat>On-screen Show (4:3)</PresentationFormat>
  <Paragraphs>80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Helvetica</vt:lpstr>
      <vt:lpstr>Times New Roman</vt:lpstr>
      <vt:lpstr>Arial</vt:lpstr>
      <vt:lpstr>2_Custom Design</vt:lpstr>
      <vt:lpstr>Speak for yourself - A Day in the Life</vt:lpstr>
      <vt:lpstr>Introduction</vt:lpstr>
      <vt:lpstr>Perspective is everything</vt:lpstr>
      <vt:lpstr>Lived experience:  A source of understanding</vt:lpstr>
      <vt:lpstr>Lived experience as a source of misunderstanding</vt:lpstr>
      <vt:lpstr>Lived experience vs. perceptions</vt:lpstr>
      <vt:lpstr>Goals, capabilities, needs</vt:lpstr>
      <vt:lpstr>Goals, capabilities, needs (cont.)</vt:lpstr>
      <vt:lpstr>Your Role in bridging the gap</vt:lpstr>
      <vt:lpstr>What do you bring to the table?</vt:lpstr>
      <vt:lpstr>How you can help bridge the gap</vt:lpstr>
      <vt:lpstr>Benefits of Bridging the gap</vt:lpstr>
      <vt:lpstr>Possible benefits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Leng</dc:creator>
  <cp:lastModifiedBy>Jerry Lamont Robinson</cp:lastModifiedBy>
  <cp:revision>52</cp:revision>
  <dcterms:created xsi:type="dcterms:W3CDTF">2014-01-24T15:06:41Z</dcterms:created>
  <dcterms:modified xsi:type="dcterms:W3CDTF">2016-12-15T19:25:40Z</dcterms:modified>
</cp:coreProperties>
</file>